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8" r:id="rId2"/>
    <p:sldMasterId id="2147483714" r:id="rId3"/>
    <p:sldMasterId id="2147483740" r:id="rId4"/>
    <p:sldMasterId id="2147483769" r:id="rId5"/>
  </p:sldMasterIdLst>
  <p:notesMasterIdLst>
    <p:notesMasterId r:id="rId92"/>
  </p:notesMasterIdLst>
  <p:sldIdLst>
    <p:sldId id="256" r:id="rId6"/>
    <p:sldId id="271" r:id="rId7"/>
    <p:sldId id="272" r:id="rId8"/>
    <p:sldId id="273" r:id="rId9"/>
    <p:sldId id="274" r:id="rId10"/>
    <p:sldId id="297" r:id="rId11"/>
    <p:sldId id="276" r:id="rId12"/>
    <p:sldId id="277" r:id="rId13"/>
    <p:sldId id="294" r:id="rId14"/>
    <p:sldId id="295" r:id="rId15"/>
    <p:sldId id="278" r:id="rId16"/>
    <p:sldId id="322" r:id="rId17"/>
    <p:sldId id="298" r:id="rId18"/>
    <p:sldId id="280" r:id="rId19"/>
    <p:sldId id="281" r:id="rId20"/>
    <p:sldId id="282" r:id="rId21"/>
    <p:sldId id="299" r:id="rId22"/>
    <p:sldId id="284" r:id="rId23"/>
    <p:sldId id="285" r:id="rId24"/>
    <p:sldId id="286" r:id="rId25"/>
    <p:sldId id="316" r:id="rId26"/>
    <p:sldId id="317" r:id="rId27"/>
    <p:sldId id="318" r:id="rId28"/>
    <p:sldId id="319" r:id="rId29"/>
    <p:sldId id="292" r:id="rId30"/>
    <p:sldId id="287" r:id="rId31"/>
    <p:sldId id="315" r:id="rId32"/>
    <p:sldId id="321" r:id="rId33"/>
    <p:sldId id="293" r:id="rId34"/>
    <p:sldId id="300" r:id="rId35"/>
    <p:sldId id="325" r:id="rId36"/>
    <p:sldId id="327" r:id="rId37"/>
    <p:sldId id="320" r:id="rId38"/>
    <p:sldId id="323" r:id="rId39"/>
    <p:sldId id="324" r:id="rId40"/>
    <p:sldId id="326" r:id="rId41"/>
    <p:sldId id="360" r:id="rId42"/>
    <p:sldId id="328" r:id="rId43"/>
    <p:sldId id="344" r:id="rId44"/>
    <p:sldId id="362" r:id="rId45"/>
    <p:sldId id="330" r:id="rId46"/>
    <p:sldId id="331" r:id="rId47"/>
    <p:sldId id="335" r:id="rId48"/>
    <p:sldId id="332" r:id="rId49"/>
    <p:sldId id="361" r:id="rId50"/>
    <p:sldId id="339" r:id="rId51"/>
    <p:sldId id="336" r:id="rId52"/>
    <p:sldId id="356" r:id="rId53"/>
    <p:sldId id="345" r:id="rId54"/>
    <p:sldId id="353" r:id="rId55"/>
    <p:sldId id="363" r:id="rId56"/>
    <p:sldId id="359" r:id="rId57"/>
    <p:sldId id="333" r:id="rId58"/>
    <p:sldId id="348" r:id="rId59"/>
    <p:sldId id="365" r:id="rId60"/>
    <p:sldId id="364" r:id="rId61"/>
    <p:sldId id="338" r:id="rId62"/>
    <p:sldId id="346" r:id="rId63"/>
    <p:sldId id="350" r:id="rId64"/>
    <p:sldId id="351" r:id="rId65"/>
    <p:sldId id="352" r:id="rId66"/>
    <p:sldId id="337" r:id="rId67"/>
    <p:sldId id="349" r:id="rId68"/>
    <p:sldId id="301" r:id="rId69"/>
    <p:sldId id="314" r:id="rId70"/>
    <p:sldId id="302" r:id="rId71"/>
    <p:sldId id="303" r:id="rId72"/>
    <p:sldId id="355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57" r:id="rId84"/>
    <p:sldId id="334" r:id="rId85"/>
    <p:sldId id="358" r:id="rId86"/>
    <p:sldId id="341" r:id="rId87"/>
    <p:sldId id="354" r:id="rId88"/>
    <p:sldId id="342" r:id="rId89"/>
    <p:sldId id="343" r:id="rId90"/>
    <p:sldId id="269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549" autoAdjust="0"/>
  </p:normalViewPr>
  <p:slideViewPr>
    <p:cSldViewPr snapToGrid="0">
      <p:cViewPr varScale="1">
        <p:scale>
          <a:sx n="48" d="100"/>
          <a:sy n="48" d="100"/>
        </p:scale>
        <p:origin x="1364" y="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81818" custScaleY="81818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57BC3E9C-4FBB-4359-A65B-52C0EF37D2A0}" type="presOf" srcId="{7F9A64F9-D1CD-478E-BA14-8B7262DBE507}" destId="{4F8F326B-F739-447C-BE2B-89B3E6C3F700}" srcOrd="0" destOrd="0" presId="urn:microsoft.com/office/officeart/2005/8/layout/gear1"/>
    <dgm:cxn modelId="{9219B63A-02EE-456A-AFAA-58F965F15FED}" type="presOf" srcId="{F5F4CAD4-70D9-430A-A922-8C6971F966CB}" destId="{F1F72330-486F-4507-B037-1F3F94B755A5}" srcOrd="3" destOrd="0" presId="urn:microsoft.com/office/officeart/2005/8/layout/gear1"/>
    <dgm:cxn modelId="{8B9B36D8-8C33-4DD6-9A2A-F625BCBE817F}" type="presOf" srcId="{7CB6D422-4117-4BA3-8F5D-F1F2C47C262A}" destId="{35688B93-15E6-45BF-BDC5-25935788F2BD}" srcOrd="0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1B8EC9E8-1FB7-49B4-8BFC-89813A729374}" type="presOf" srcId="{7F9A64F9-D1CD-478E-BA14-8B7262DBE507}" destId="{7C3BEA20-8D2F-48BD-AFD7-E4FD9A8F4A0F}" srcOrd="1" destOrd="0" presId="urn:microsoft.com/office/officeart/2005/8/layout/gear1"/>
    <dgm:cxn modelId="{2B4F4127-DBC8-4166-8AF5-0B802D10B4E6}" type="presOf" srcId="{56733F30-A1CA-4397-B0D7-C1479FF7916C}" destId="{A4D15CD1-D078-401E-94B8-B767A707BB28}" srcOrd="1" destOrd="0" presId="urn:microsoft.com/office/officeart/2005/8/layout/gear1"/>
    <dgm:cxn modelId="{F4287EFC-2E18-4A69-AA83-CC097A892966}" type="presOf" srcId="{56733F30-A1CA-4397-B0D7-C1479FF7916C}" destId="{3CA49C85-76AD-4C1E-903E-F1585FF3C3CE}" srcOrd="2" destOrd="0" presId="urn:microsoft.com/office/officeart/2005/8/layout/gear1"/>
    <dgm:cxn modelId="{F2F0391D-93B1-455C-8C47-17C0601C838F}" type="presOf" srcId="{7F9A64F9-D1CD-478E-BA14-8B7262DBE507}" destId="{515107CA-C4EF-4252-82B9-E0D2D3C9DA07}" srcOrd="2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E18D9B96-C844-4804-ADEC-E9477D8BA333}" type="presOf" srcId="{EC397DFA-1358-475A-A752-8CA8F65186D0}" destId="{B80192E2-8175-4BF4-93EC-2CED83E7B9DB}" srcOrd="0" destOrd="0" presId="urn:microsoft.com/office/officeart/2005/8/layout/gear1"/>
    <dgm:cxn modelId="{4DD43FB5-4170-4786-873E-AC2173F94100}" type="presOf" srcId="{F5F4CAD4-70D9-430A-A922-8C6971F966CB}" destId="{F6AD97DD-205A-4A7F-A757-7B8BD734BF0B}" srcOrd="1" destOrd="0" presId="urn:microsoft.com/office/officeart/2005/8/layout/gear1"/>
    <dgm:cxn modelId="{64285A4B-E493-432F-80D1-40A214FFBB5D}" type="presOf" srcId="{F5F4CAD4-70D9-430A-A922-8C6971F966CB}" destId="{209B5A04-61E4-4E68-BE6E-66B667083965}" srcOrd="0" destOrd="0" presId="urn:microsoft.com/office/officeart/2005/8/layout/gear1"/>
    <dgm:cxn modelId="{DFA785D0-8F2C-4052-ADC7-2A1CEF0698DF}" type="presOf" srcId="{56733F30-A1CA-4397-B0D7-C1479FF7916C}" destId="{36EEFB99-8CAF-4A95-91EC-7734F624F1A4}" srcOrd="0" destOrd="0" presId="urn:microsoft.com/office/officeart/2005/8/layout/gear1"/>
    <dgm:cxn modelId="{0CE29378-1917-41B9-B616-ECA828DBE027}" type="presOf" srcId="{AB583F40-6B5B-4657-B777-C4210F191C87}" destId="{29F5614A-DACD-46F5-9A65-244AD6287E2E}" srcOrd="0" destOrd="0" presId="urn:microsoft.com/office/officeart/2005/8/layout/gear1"/>
    <dgm:cxn modelId="{05A7CA1B-B0D4-4648-BB11-22943C25A6B4}" type="presOf" srcId="{F5F4CAD4-70D9-430A-A922-8C6971F966CB}" destId="{C7EFC59A-57CF-4C87-BB5A-19E16C668028}" srcOrd="2" destOrd="0" presId="urn:microsoft.com/office/officeart/2005/8/layout/gear1"/>
    <dgm:cxn modelId="{CF864AE8-2328-465B-AAA0-AA59AAE41970}" type="presOf" srcId="{8DB4BC1E-90DA-4135-B03B-9CDC013940F0}" destId="{B0AE109E-1508-4711-92B5-E1D977EF75B6}" srcOrd="0" destOrd="0" presId="urn:microsoft.com/office/officeart/2005/8/layout/gear1"/>
    <dgm:cxn modelId="{654121E5-F50D-4577-908C-E991B2ABD743}" type="presParOf" srcId="{35688B93-15E6-45BF-BDC5-25935788F2BD}" destId="{4F8F326B-F739-447C-BE2B-89B3E6C3F700}" srcOrd="0" destOrd="0" presId="urn:microsoft.com/office/officeart/2005/8/layout/gear1"/>
    <dgm:cxn modelId="{7D166CD4-AD21-4E45-8D03-A9A205194DB0}" type="presParOf" srcId="{35688B93-15E6-45BF-BDC5-25935788F2BD}" destId="{7C3BEA20-8D2F-48BD-AFD7-E4FD9A8F4A0F}" srcOrd="1" destOrd="0" presId="urn:microsoft.com/office/officeart/2005/8/layout/gear1"/>
    <dgm:cxn modelId="{976E2297-2A6D-49AA-AEBD-DBF534774EB5}" type="presParOf" srcId="{35688B93-15E6-45BF-BDC5-25935788F2BD}" destId="{515107CA-C4EF-4252-82B9-E0D2D3C9DA07}" srcOrd="2" destOrd="0" presId="urn:microsoft.com/office/officeart/2005/8/layout/gear1"/>
    <dgm:cxn modelId="{ABE03FD9-345E-4708-B710-BF3561C9E4A5}" type="presParOf" srcId="{35688B93-15E6-45BF-BDC5-25935788F2BD}" destId="{36EEFB99-8CAF-4A95-91EC-7734F624F1A4}" srcOrd="3" destOrd="0" presId="urn:microsoft.com/office/officeart/2005/8/layout/gear1"/>
    <dgm:cxn modelId="{CE3699E3-54E9-461A-8B39-C41E6B242C72}" type="presParOf" srcId="{35688B93-15E6-45BF-BDC5-25935788F2BD}" destId="{A4D15CD1-D078-401E-94B8-B767A707BB28}" srcOrd="4" destOrd="0" presId="urn:microsoft.com/office/officeart/2005/8/layout/gear1"/>
    <dgm:cxn modelId="{5AFDCAA4-28FC-4D78-89C2-DE1213D087A6}" type="presParOf" srcId="{35688B93-15E6-45BF-BDC5-25935788F2BD}" destId="{3CA49C85-76AD-4C1E-903E-F1585FF3C3CE}" srcOrd="5" destOrd="0" presId="urn:microsoft.com/office/officeart/2005/8/layout/gear1"/>
    <dgm:cxn modelId="{405D2F33-A545-4034-A2B6-0A0033D19DF4}" type="presParOf" srcId="{35688B93-15E6-45BF-BDC5-25935788F2BD}" destId="{209B5A04-61E4-4E68-BE6E-66B667083965}" srcOrd="6" destOrd="0" presId="urn:microsoft.com/office/officeart/2005/8/layout/gear1"/>
    <dgm:cxn modelId="{5750B851-41BE-4503-A22E-60D77A6173C6}" type="presParOf" srcId="{35688B93-15E6-45BF-BDC5-25935788F2BD}" destId="{F6AD97DD-205A-4A7F-A757-7B8BD734BF0B}" srcOrd="7" destOrd="0" presId="urn:microsoft.com/office/officeart/2005/8/layout/gear1"/>
    <dgm:cxn modelId="{E5FA561F-9EFE-49B5-8E8C-84DF9076B698}" type="presParOf" srcId="{35688B93-15E6-45BF-BDC5-25935788F2BD}" destId="{C7EFC59A-57CF-4C87-BB5A-19E16C668028}" srcOrd="8" destOrd="0" presId="urn:microsoft.com/office/officeart/2005/8/layout/gear1"/>
    <dgm:cxn modelId="{BD85C128-AAE8-4308-A74C-08DE4ACE7EB0}" type="presParOf" srcId="{35688B93-15E6-45BF-BDC5-25935788F2BD}" destId="{F1F72330-486F-4507-B037-1F3F94B755A5}" srcOrd="9" destOrd="0" presId="urn:microsoft.com/office/officeart/2005/8/layout/gear1"/>
    <dgm:cxn modelId="{C928E5B1-4FB7-4821-B296-3F0807100444}" type="presParOf" srcId="{35688B93-15E6-45BF-BDC5-25935788F2BD}" destId="{29F5614A-DACD-46F5-9A65-244AD6287E2E}" srcOrd="10" destOrd="0" presId="urn:microsoft.com/office/officeart/2005/8/layout/gear1"/>
    <dgm:cxn modelId="{9E17B2B6-A3A1-4139-8F3E-44CF994D46AE}" type="presParOf" srcId="{35688B93-15E6-45BF-BDC5-25935788F2BD}" destId="{B80192E2-8175-4BF4-93EC-2CED83E7B9DB}" srcOrd="11" destOrd="0" presId="urn:microsoft.com/office/officeart/2005/8/layout/gear1"/>
    <dgm:cxn modelId="{A9D789AE-6AF1-442E-94AC-945855255864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FC1A6-2E5B-4D83-9148-DA4329776022}" type="doc">
      <dgm:prSet loTypeId="urn:microsoft.com/office/officeart/2005/8/layout/lProcess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78F80-D47C-4588-8868-69A349CD7909}">
      <dgm:prSet phldrT="[Text]" custT="1"/>
      <dgm:spPr/>
      <dgm:t>
        <a:bodyPr/>
        <a:lstStyle/>
        <a:p>
          <a:r>
            <a:rPr lang="en-US" sz="4000" dirty="0" smtClean="0"/>
            <a:t>A Culture that emphasizes</a:t>
          </a:r>
          <a:endParaRPr lang="en-US" sz="4000" dirty="0"/>
        </a:p>
      </dgm:t>
    </dgm:pt>
    <dgm:pt modelId="{2CD95487-9D30-4994-97A0-DBF76BE2FD65}" type="parTrans" cxnId="{07C054F2-9099-4BB1-8982-63E51D90F062}">
      <dgm:prSet/>
      <dgm:spPr/>
      <dgm:t>
        <a:bodyPr/>
        <a:lstStyle/>
        <a:p>
          <a:endParaRPr lang="en-US"/>
        </a:p>
      </dgm:t>
    </dgm:pt>
    <dgm:pt modelId="{CC1FB252-1B34-4282-A688-DA20310A08AA}" type="sibTrans" cxnId="{07C054F2-9099-4BB1-8982-63E51D90F062}">
      <dgm:prSet/>
      <dgm:spPr/>
      <dgm:t>
        <a:bodyPr/>
        <a:lstStyle/>
        <a:p>
          <a:endParaRPr lang="en-US"/>
        </a:p>
      </dgm:t>
    </dgm:pt>
    <dgm:pt modelId="{E21F7DEC-AB7F-44B2-8CE4-5CDB9E50041B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  <a:latin typeface="+mj-lt"/>
            </a:rPr>
            <a:t>Collaboration/communication between Dev and QA and IT Ops</a:t>
          </a:r>
          <a:endParaRPr lang="en-US" dirty="0">
            <a:solidFill>
              <a:schemeClr val="tx2"/>
            </a:solidFill>
          </a:endParaRPr>
        </a:p>
      </dgm:t>
    </dgm:pt>
    <dgm:pt modelId="{3D5DE801-FCE2-41E8-BEC4-4063784795BF}" type="parTrans" cxnId="{0CC55B9B-75E9-4953-BECD-5080DFF88612}">
      <dgm:prSet/>
      <dgm:spPr/>
      <dgm:t>
        <a:bodyPr/>
        <a:lstStyle/>
        <a:p>
          <a:endParaRPr lang="en-US"/>
        </a:p>
      </dgm:t>
    </dgm:pt>
    <dgm:pt modelId="{481A3353-6D60-496B-B38C-8CFE948D7D62}" type="sibTrans" cxnId="{0CC55B9B-75E9-4953-BECD-5080DFF88612}">
      <dgm:prSet/>
      <dgm:spPr/>
      <dgm:t>
        <a:bodyPr/>
        <a:lstStyle/>
        <a:p>
          <a:endParaRPr lang="en-US"/>
        </a:p>
      </dgm:t>
    </dgm:pt>
    <dgm:pt modelId="{568FE9FF-5878-4F57-8711-308C3EB9079E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  <a:latin typeface="+mj-lt"/>
            </a:rPr>
            <a:t>Automating the process of software delivery and infrastructure changes</a:t>
          </a:r>
          <a:endParaRPr lang="en-US" dirty="0">
            <a:solidFill>
              <a:schemeClr val="tx2"/>
            </a:solidFill>
          </a:endParaRPr>
        </a:p>
      </dgm:t>
    </dgm:pt>
    <dgm:pt modelId="{55D9ECED-54E1-46D7-BAAC-4FB64045F263}" type="parTrans" cxnId="{3C53CEA0-EABC-4D73-870D-ED20DCFCE240}">
      <dgm:prSet/>
      <dgm:spPr/>
      <dgm:t>
        <a:bodyPr/>
        <a:lstStyle/>
        <a:p>
          <a:endParaRPr lang="en-US"/>
        </a:p>
      </dgm:t>
    </dgm:pt>
    <dgm:pt modelId="{E39E1C42-85DD-4DC6-8EC8-151A82A4A49D}" type="sibTrans" cxnId="{3C53CEA0-EABC-4D73-870D-ED20DCFCE240}">
      <dgm:prSet/>
      <dgm:spPr/>
      <dgm:t>
        <a:bodyPr/>
        <a:lstStyle/>
        <a:p>
          <a:endParaRPr lang="en-US"/>
        </a:p>
      </dgm:t>
    </dgm:pt>
    <dgm:pt modelId="{890207E3-BF9B-4D67-9C0A-E272DBAFD064}" type="pres">
      <dgm:prSet presAssocID="{185FC1A6-2E5B-4D83-9148-DA432977602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7682CB-35AD-47B5-9BB1-84AD06F50767}" type="pres">
      <dgm:prSet presAssocID="{CEC78F80-D47C-4588-8868-69A349CD7909}" presName="compNode" presStyleCnt="0"/>
      <dgm:spPr/>
    </dgm:pt>
    <dgm:pt modelId="{F41B9C36-933B-4F3E-B465-2DED612C9B00}" type="pres">
      <dgm:prSet presAssocID="{CEC78F80-D47C-4588-8868-69A349CD7909}" presName="aNode" presStyleLbl="bgShp" presStyleIdx="0" presStyleCnt="1" custLinFactNeighborY="-241"/>
      <dgm:spPr/>
      <dgm:t>
        <a:bodyPr/>
        <a:lstStyle/>
        <a:p>
          <a:endParaRPr lang="en-US"/>
        </a:p>
      </dgm:t>
    </dgm:pt>
    <dgm:pt modelId="{622BA3B4-B672-4374-92E5-5F8DF1E1855E}" type="pres">
      <dgm:prSet presAssocID="{CEC78F80-D47C-4588-8868-69A349CD7909}" presName="textNode" presStyleLbl="bgShp" presStyleIdx="0" presStyleCnt="1"/>
      <dgm:spPr/>
      <dgm:t>
        <a:bodyPr/>
        <a:lstStyle/>
        <a:p>
          <a:endParaRPr lang="en-US"/>
        </a:p>
      </dgm:t>
    </dgm:pt>
    <dgm:pt modelId="{50A063DA-88F9-49F3-97C3-208256CBB939}" type="pres">
      <dgm:prSet presAssocID="{CEC78F80-D47C-4588-8868-69A349CD7909}" presName="compChildNode" presStyleCnt="0"/>
      <dgm:spPr/>
    </dgm:pt>
    <dgm:pt modelId="{F4187571-5D8C-470B-A5B5-760F76CEA579}" type="pres">
      <dgm:prSet presAssocID="{CEC78F80-D47C-4588-8868-69A349CD7909}" presName="theInnerList" presStyleCnt="0"/>
      <dgm:spPr/>
    </dgm:pt>
    <dgm:pt modelId="{B76DD9E6-6F4C-484F-B48D-561CCFA538BE}" type="pres">
      <dgm:prSet presAssocID="{E21F7DEC-AB7F-44B2-8CE4-5CDB9E50041B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39E8A-3CC2-4CE8-B468-1A57FD3E1F51}" type="pres">
      <dgm:prSet presAssocID="{E21F7DEC-AB7F-44B2-8CE4-5CDB9E50041B}" presName="aSpace2" presStyleCnt="0"/>
      <dgm:spPr/>
    </dgm:pt>
    <dgm:pt modelId="{3E2034C9-32A5-413C-ABA1-0D79EA12C005}" type="pres">
      <dgm:prSet presAssocID="{568FE9FF-5878-4F57-8711-308C3EB9079E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C054F2-9099-4BB1-8982-63E51D90F062}" srcId="{185FC1A6-2E5B-4D83-9148-DA4329776022}" destId="{CEC78F80-D47C-4588-8868-69A349CD7909}" srcOrd="0" destOrd="0" parTransId="{2CD95487-9D30-4994-97A0-DBF76BE2FD65}" sibTransId="{CC1FB252-1B34-4282-A688-DA20310A08AA}"/>
    <dgm:cxn modelId="{97574D4A-DF4B-4C3A-8A4D-DBCC1A83C5A9}" type="presOf" srcId="{CEC78F80-D47C-4588-8868-69A349CD7909}" destId="{622BA3B4-B672-4374-92E5-5F8DF1E1855E}" srcOrd="1" destOrd="0" presId="urn:microsoft.com/office/officeart/2005/8/layout/lProcess2"/>
    <dgm:cxn modelId="{16C5EF14-7CC7-4351-B188-EF7750A9E993}" type="presOf" srcId="{185FC1A6-2E5B-4D83-9148-DA4329776022}" destId="{890207E3-BF9B-4D67-9C0A-E272DBAFD064}" srcOrd="0" destOrd="0" presId="urn:microsoft.com/office/officeart/2005/8/layout/lProcess2"/>
    <dgm:cxn modelId="{F50A7C9B-51A1-4731-BFF1-619A4B1651B1}" type="presOf" srcId="{CEC78F80-D47C-4588-8868-69A349CD7909}" destId="{F41B9C36-933B-4F3E-B465-2DED612C9B00}" srcOrd="0" destOrd="0" presId="urn:microsoft.com/office/officeart/2005/8/layout/lProcess2"/>
    <dgm:cxn modelId="{0E397DF3-91C2-4CB1-97F3-985A666D795B}" type="presOf" srcId="{E21F7DEC-AB7F-44B2-8CE4-5CDB9E50041B}" destId="{B76DD9E6-6F4C-484F-B48D-561CCFA538BE}" srcOrd="0" destOrd="0" presId="urn:microsoft.com/office/officeart/2005/8/layout/lProcess2"/>
    <dgm:cxn modelId="{0CC55B9B-75E9-4953-BECD-5080DFF88612}" srcId="{CEC78F80-D47C-4588-8868-69A349CD7909}" destId="{E21F7DEC-AB7F-44B2-8CE4-5CDB9E50041B}" srcOrd="0" destOrd="0" parTransId="{3D5DE801-FCE2-41E8-BEC4-4063784795BF}" sibTransId="{481A3353-6D60-496B-B38C-8CFE948D7D62}"/>
    <dgm:cxn modelId="{19E2ECBB-6EA4-4C71-AE8C-35F85DA273B6}" type="presOf" srcId="{568FE9FF-5878-4F57-8711-308C3EB9079E}" destId="{3E2034C9-32A5-413C-ABA1-0D79EA12C005}" srcOrd="0" destOrd="0" presId="urn:microsoft.com/office/officeart/2005/8/layout/lProcess2"/>
    <dgm:cxn modelId="{3C53CEA0-EABC-4D73-870D-ED20DCFCE240}" srcId="{CEC78F80-D47C-4588-8868-69A349CD7909}" destId="{568FE9FF-5878-4F57-8711-308C3EB9079E}" srcOrd="1" destOrd="0" parTransId="{55D9ECED-54E1-46D7-BAAC-4FB64045F263}" sibTransId="{E39E1C42-85DD-4DC6-8EC8-151A82A4A49D}"/>
    <dgm:cxn modelId="{63921697-BBEB-42A6-BC09-315046B24A5E}" type="presParOf" srcId="{890207E3-BF9B-4D67-9C0A-E272DBAFD064}" destId="{9F7682CB-35AD-47B5-9BB1-84AD06F50767}" srcOrd="0" destOrd="0" presId="urn:microsoft.com/office/officeart/2005/8/layout/lProcess2"/>
    <dgm:cxn modelId="{E543AA9B-4A49-4180-BFB8-F7E1C63E82B9}" type="presParOf" srcId="{9F7682CB-35AD-47B5-9BB1-84AD06F50767}" destId="{F41B9C36-933B-4F3E-B465-2DED612C9B00}" srcOrd="0" destOrd="0" presId="urn:microsoft.com/office/officeart/2005/8/layout/lProcess2"/>
    <dgm:cxn modelId="{09B0B7E1-133D-4AB9-8AD7-05567D4B60BA}" type="presParOf" srcId="{9F7682CB-35AD-47B5-9BB1-84AD06F50767}" destId="{622BA3B4-B672-4374-92E5-5F8DF1E1855E}" srcOrd="1" destOrd="0" presId="urn:microsoft.com/office/officeart/2005/8/layout/lProcess2"/>
    <dgm:cxn modelId="{D13FA9A8-B587-4493-91B0-AC759BBE67E6}" type="presParOf" srcId="{9F7682CB-35AD-47B5-9BB1-84AD06F50767}" destId="{50A063DA-88F9-49F3-97C3-208256CBB939}" srcOrd="2" destOrd="0" presId="urn:microsoft.com/office/officeart/2005/8/layout/lProcess2"/>
    <dgm:cxn modelId="{11D49905-5246-4E43-AA67-0799A0E997AE}" type="presParOf" srcId="{50A063DA-88F9-49F3-97C3-208256CBB939}" destId="{F4187571-5D8C-470B-A5B5-760F76CEA579}" srcOrd="0" destOrd="0" presId="urn:microsoft.com/office/officeart/2005/8/layout/lProcess2"/>
    <dgm:cxn modelId="{FCB290DD-8DD9-4DA7-8275-777A45894A19}" type="presParOf" srcId="{F4187571-5D8C-470B-A5B5-760F76CEA579}" destId="{B76DD9E6-6F4C-484F-B48D-561CCFA538BE}" srcOrd="0" destOrd="0" presId="urn:microsoft.com/office/officeart/2005/8/layout/lProcess2"/>
    <dgm:cxn modelId="{64A95257-A53E-496A-91D5-2F5753F7A4B0}" type="presParOf" srcId="{F4187571-5D8C-470B-A5B5-760F76CEA579}" destId="{55339E8A-3CC2-4CE8-B468-1A57FD3E1F51}" srcOrd="1" destOrd="0" presId="urn:microsoft.com/office/officeart/2005/8/layout/lProcess2"/>
    <dgm:cxn modelId="{9F2F5B01-4B93-471A-8501-B2387E011C20}" type="presParOf" srcId="{F4187571-5D8C-470B-A5B5-760F76CEA579}" destId="{3E2034C9-32A5-413C-ABA1-0D79EA12C00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EDD3B0-689B-D44B-A7B7-2F1B80A1CAC5}" type="doc">
      <dgm:prSet loTypeId="urn:microsoft.com/office/officeart/2005/8/layout/StepDownProcess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C7B8A7-27BD-9343-B242-C03891A64FBB}">
      <dgm:prSet phldrT="[Text]"/>
      <dgm:spPr/>
      <dgm:t>
        <a:bodyPr/>
        <a:lstStyle/>
        <a:p>
          <a:r>
            <a:rPr lang="en-US" dirty="0" smtClean="0"/>
            <a:t>Requirements</a:t>
          </a:r>
          <a:endParaRPr lang="en-US" dirty="0"/>
        </a:p>
      </dgm:t>
    </dgm:pt>
    <dgm:pt modelId="{F8A714FE-7BC2-D34A-8238-7B1F54D0E687}" type="parTrans" cxnId="{27E91272-3335-9A42-8ED7-BDBDE6131B5D}">
      <dgm:prSet/>
      <dgm:spPr/>
      <dgm:t>
        <a:bodyPr/>
        <a:lstStyle/>
        <a:p>
          <a:endParaRPr lang="en-US"/>
        </a:p>
      </dgm:t>
    </dgm:pt>
    <dgm:pt modelId="{0B89D26A-B4A1-924F-9928-5EF470A58A7E}" type="sibTrans" cxnId="{27E91272-3335-9A42-8ED7-BDBDE6131B5D}">
      <dgm:prSet/>
      <dgm:spPr/>
      <dgm:t>
        <a:bodyPr/>
        <a:lstStyle/>
        <a:p>
          <a:endParaRPr lang="en-US"/>
        </a:p>
      </dgm:t>
    </dgm:pt>
    <dgm:pt modelId="{B3898FD1-1C72-4347-A75E-0323287F2893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BF3F02ED-FBAD-9F4A-A6E9-ADBE7757C5BE}" type="parTrans" cxnId="{70E2241D-B5C3-0D4B-B4E4-68B51857C25E}">
      <dgm:prSet/>
      <dgm:spPr/>
      <dgm:t>
        <a:bodyPr/>
        <a:lstStyle/>
        <a:p>
          <a:endParaRPr lang="en-US"/>
        </a:p>
      </dgm:t>
    </dgm:pt>
    <dgm:pt modelId="{2A204F85-5789-E348-A20E-56DCB1681B05}" type="sibTrans" cxnId="{70E2241D-B5C3-0D4B-B4E4-68B51857C25E}">
      <dgm:prSet/>
      <dgm:spPr/>
      <dgm:t>
        <a:bodyPr/>
        <a:lstStyle/>
        <a:p>
          <a:endParaRPr lang="en-US"/>
        </a:p>
      </dgm:t>
    </dgm:pt>
    <dgm:pt modelId="{415E3E41-BD7D-2D46-ACC0-F10CA2723984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B55CB940-1E28-0F46-9A26-7BFD7B7CBCD0}" type="parTrans" cxnId="{EFD6B632-4EB4-8745-A36E-B3F0DA8D9089}">
      <dgm:prSet/>
      <dgm:spPr/>
      <dgm:t>
        <a:bodyPr/>
        <a:lstStyle/>
        <a:p>
          <a:endParaRPr lang="en-US"/>
        </a:p>
      </dgm:t>
    </dgm:pt>
    <dgm:pt modelId="{54A79168-2083-374C-8201-5D8FA3204A57}" type="sibTrans" cxnId="{EFD6B632-4EB4-8745-A36E-B3F0DA8D9089}">
      <dgm:prSet/>
      <dgm:spPr/>
      <dgm:t>
        <a:bodyPr/>
        <a:lstStyle/>
        <a:p>
          <a:endParaRPr lang="en-US"/>
        </a:p>
      </dgm:t>
    </dgm:pt>
    <dgm:pt modelId="{57018E01-1B76-4442-91F8-FAAC98BFC523}">
      <dgm:prSet/>
      <dgm:spPr/>
      <dgm:t>
        <a:bodyPr/>
        <a:lstStyle/>
        <a:p>
          <a:r>
            <a:rPr lang="en-US" dirty="0" smtClean="0"/>
            <a:t>Verifications</a:t>
          </a:r>
          <a:endParaRPr lang="en-US" dirty="0"/>
        </a:p>
      </dgm:t>
    </dgm:pt>
    <dgm:pt modelId="{4902B555-08E9-6F4B-A4AF-B0CF5795EEF8}" type="parTrans" cxnId="{B5A0E087-119E-674A-87C4-A40DC919725E}">
      <dgm:prSet/>
      <dgm:spPr/>
      <dgm:t>
        <a:bodyPr/>
        <a:lstStyle/>
        <a:p>
          <a:endParaRPr lang="en-US"/>
        </a:p>
      </dgm:t>
    </dgm:pt>
    <dgm:pt modelId="{72F9198A-EC0B-AB4A-89F8-30A38946FB59}" type="sibTrans" cxnId="{B5A0E087-119E-674A-87C4-A40DC919725E}">
      <dgm:prSet/>
      <dgm:spPr/>
      <dgm:t>
        <a:bodyPr/>
        <a:lstStyle/>
        <a:p>
          <a:endParaRPr lang="en-US"/>
        </a:p>
      </dgm:t>
    </dgm:pt>
    <dgm:pt modelId="{7CD57A92-DFCE-3C43-8E8D-26A9BAE53962}">
      <dgm:prSet/>
      <dgm:spPr/>
      <dgm:t>
        <a:bodyPr/>
        <a:lstStyle/>
        <a:p>
          <a:r>
            <a:rPr lang="en-US" dirty="0" smtClean="0"/>
            <a:t>Maintenance</a:t>
          </a:r>
          <a:endParaRPr lang="en-US" dirty="0"/>
        </a:p>
      </dgm:t>
    </dgm:pt>
    <dgm:pt modelId="{95E7C338-7D1B-6944-9132-FDC442D367CC}" type="parTrans" cxnId="{783D96DF-C002-7245-8C81-3555D1AAF2A5}">
      <dgm:prSet/>
      <dgm:spPr/>
      <dgm:t>
        <a:bodyPr/>
        <a:lstStyle/>
        <a:p>
          <a:endParaRPr lang="en-US"/>
        </a:p>
      </dgm:t>
    </dgm:pt>
    <dgm:pt modelId="{38F65D85-3D83-9547-BC91-190708BA3801}" type="sibTrans" cxnId="{783D96DF-C002-7245-8C81-3555D1AAF2A5}">
      <dgm:prSet/>
      <dgm:spPr/>
      <dgm:t>
        <a:bodyPr/>
        <a:lstStyle/>
        <a:p>
          <a:endParaRPr lang="en-US"/>
        </a:p>
      </dgm:t>
    </dgm:pt>
    <dgm:pt modelId="{E7352CB6-09D4-BA47-8E75-6C645CAE3763}" type="pres">
      <dgm:prSet presAssocID="{74EDD3B0-689B-D44B-A7B7-2F1B80A1CAC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46BEFBA-F9A7-3342-9068-6269C76085CF}" type="pres">
      <dgm:prSet presAssocID="{67C7B8A7-27BD-9343-B242-C03891A64FBB}" presName="composite" presStyleCnt="0"/>
      <dgm:spPr/>
    </dgm:pt>
    <dgm:pt modelId="{1D4A2160-FD9D-A349-981B-E7E894B832AA}" type="pres">
      <dgm:prSet presAssocID="{67C7B8A7-27BD-9343-B242-C03891A64FBB}" presName="bentUpArrow1" presStyleLbl="alignImgPlace1" presStyleIdx="0" presStyleCnt="4"/>
      <dgm:spPr/>
    </dgm:pt>
    <dgm:pt modelId="{32C67EB6-0762-EC48-8E1F-11E9469C1129}" type="pres">
      <dgm:prSet presAssocID="{67C7B8A7-27BD-9343-B242-C03891A64FBB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5BB5E-D9BC-FE4B-AD60-01979044F497}" type="pres">
      <dgm:prSet presAssocID="{67C7B8A7-27BD-9343-B242-C03891A64FBB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A99679-6E06-4C45-98BA-459E28A7C14B}" type="pres">
      <dgm:prSet presAssocID="{0B89D26A-B4A1-924F-9928-5EF470A58A7E}" presName="sibTrans" presStyleCnt="0"/>
      <dgm:spPr/>
    </dgm:pt>
    <dgm:pt modelId="{F80529BB-50B2-6D47-B099-9AD263EAF3A9}" type="pres">
      <dgm:prSet presAssocID="{B3898FD1-1C72-4347-A75E-0323287F2893}" presName="composite" presStyleCnt="0"/>
      <dgm:spPr/>
    </dgm:pt>
    <dgm:pt modelId="{52AC7EB6-C231-044A-B61A-7263376C460A}" type="pres">
      <dgm:prSet presAssocID="{B3898FD1-1C72-4347-A75E-0323287F2893}" presName="bentUpArrow1" presStyleLbl="alignImgPlace1" presStyleIdx="1" presStyleCnt="4"/>
      <dgm:spPr/>
    </dgm:pt>
    <dgm:pt modelId="{6892DF7D-E7CD-0445-AC07-8F8BB1A9BCCB}" type="pres">
      <dgm:prSet presAssocID="{B3898FD1-1C72-4347-A75E-0323287F289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E60D1-FC5A-ED4B-AD93-889E0A4ADB8F}" type="pres">
      <dgm:prSet presAssocID="{B3898FD1-1C72-4347-A75E-0323287F2893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B3A49-1FE8-DE4D-9CD8-23EF877CB91A}" type="pres">
      <dgm:prSet presAssocID="{2A204F85-5789-E348-A20E-56DCB1681B05}" presName="sibTrans" presStyleCnt="0"/>
      <dgm:spPr/>
    </dgm:pt>
    <dgm:pt modelId="{5883AE1C-DAA6-3B43-90CC-520239868365}" type="pres">
      <dgm:prSet presAssocID="{415E3E41-BD7D-2D46-ACC0-F10CA2723984}" presName="composite" presStyleCnt="0"/>
      <dgm:spPr/>
    </dgm:pt>
    <dgm:pt modelId="{E3F487D7-7A82-AB46-9EF0-D35D930A4321}" type="pres">
      <dgm:prSet presAssocID="{415E3E41-BD7D-2D46-ACC0-F10CA2723984}" presName="bentUpArrow1" presStyleLbl="alignImgPlace1" presStyleIdx="2" presStyleCnt="4"/>
      <dgm:spPr/>
    </dgm:pt>
    <dgm:pt modelId="{1D4B9563-141C-CE4B-9289-150ADC1C7637}" type="pres">
      <dgm:prSet presAssocID="{415E3E41-BD7D-2D46-ACC0-F10CA272398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99A82-2852-6B43-9FBC-28183AC3E266}" type="pres">
      <dgm:prSet presAssocID="{415E3E41-BD7D-2D46-ACC0-F10CA272398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F88AF-B426-1945-B255-496FFF0AE618}" type="pres">
      <dgm:prSet presAssocID="{54A79168-2083-374C-8201-5D8FA3204A57}" presName="sibTrans" presStyleCnt="0"/>
      <dgm:spPr/>
    </dgm:pt>
    <dgm:pt modelId="{5FE624AA-76EC-5048-AC31-B4EED9487C60}" type="pres">
      <dgm:prSet presAssocID="{57018E01-1B76-4442-91F8-FAAC98BFC523}" presName="composite" presStyleCnt="0"/>
      <dgm:spPr/>
    </dgm:pt>
    <dgm:pt modelId="{25A6DBA9-9202-5B4C-AEB1-9C7357576EB5}" type="pres">
      <dgm:prSet presAssocID="{57018E01-1B76-4442-91F8-FAAC98BFC523}" presName="bentUpArrow1" presStyleLbl="alignImgPlace1" presStyleIdx="3" presStyleCnt="4"/>
      <dgm:spPr/>
    </dgm:pt>
    <dgm:pt modelId="{3DB38760-939D-544C-9F23-316EF82A671E}" type="pres">
      <dgm:prSet presAssocID="{57018E01-1B76-4442-91F8-FAAC98BFC52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5150F-530A-CA44-98AA-661CE2F0A874}" type="pres">
      <dgm:prSet presAssocID="{57018E01-1B76-4442-91F8-FAAC98BFC523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F748235F-98E1-364D-9BF0-EAB43635D502}" type="pres">
      <dgm:prSet presAssocID="{72F9198A-EC0B-AB4A-89F8-30A38946FB59}" presName="sibTrans" presStyleCnt="0"/>
      <dgm:spPr/>
    </dgm:pt>
    <dgm:pt modelId="{C3185778-0E7A-DF40-A187-8D2211E74620}" type="pres">
      <dgm:prSet presAssocID="{7CD57A92-DFCE-3C43-8E8D-26A9BAE53962}" presName="composite" presStyleCnt="0"/>
      <dgm:spPr/>
    </dgm:pt>
    <dgm:pt modelId="{23FE257E-E806-1A4F-9181-B5DB4DE4CEC1}" type="pres">
      <dgm:prSet presAssocID="{7CD57A92-DFCE-3C43-8E8D-26A9BAE53962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ADF833-1811-4991-BFDF-3D6AAA302B7D}" type="presOf" srcId="{415E3E41-BD7D-2D46-ACC0-F10CA2723984}" destId="{1D4B9563-141C-CE4B-9289-150ADC1C7637}" srcOrd="0" destOrd="0" presId="urn:microsoft.com/office/officeart/2005/8/layout/StepDownProcess"/>
    <dgm:cxn modelId="{EFD6B632-4EB4-8745-A36E-B3F0DA8D9089}" srcId="{74EDD3B0-689B-D44B-A7B7-2F1B80A1CAC5}" destId="{415E3E41-BD7D-2D46-ACC0-F10CA2723984}" srcOrd="2" destOrd="0" parTransId="{B55CB940-1E28-0F46-9A26-7BFD7B7CBCD0}" sibTransId="{54A79168-2083-374C-8201-5D8FA3204A57}"/>
    <dgm:cxn modelId="{70E2241D-B5C3-0D4B-B4E4-68B51857C25E}" srcId="{74EDD3B0-689B-D44B-A7B7-2F1B80A1CAC5}" destId="{B3898FD1-1C72-4347-A75E-0323287F2893}" srcOrd="1" destOrd="0" parTransId="{BF3F02ED-FBAD-9F4A-A6E9-ADBE7757C5BE}" sibTransId="{2A204F85-5789-E348-A20E-56DCB1681B05}"/>
    <dgm:cxn modelId="{97079773-6675-4C8B-9043-F6663DFBC42E}" type="presOf" srcId="{74EDD3B0-689B-D44B-A7B7-2F1B80A1CAC5}" destId="{E7352CB6-09D4-BA47-8E75-6C645CAE3763}" srcOrd="0" destOrd="0" presId="urn:microsoft.com/office/officeart/2005/8/layout/StepDownProcess"/>
    <dgm:cxn modelId="{27E91272-3335-9A42-8ED7-BDBDE6131B5D}" srcId="{74EDD3B0-689B-D44B-A7B7-2F1B80A1CAC5}" destId="{67C7B8A7-27BD-9343-B242-C03891A64FBB}" srcOrd="0" destOrd="0" parTransId="{F8A714FE-7BC2-D34A-8238-7B1F54D0E687}" sibTransId="{0B89D26A-B4A1-924F-9928-5EF470A58A7E}"/>
    <dgm:cxn modelId="{2379C4D1-FC44-4001-8658-9CCDECC44021}" type="presOf" srcId="{57018E01-1B76-4442-91F8-FAAC98BFC523}" destId="{3DB38760-939D-544C-9F23-316EF82A671E}" srcOrd="0" destOrd="0" presId="urn:microsoft.com/office/officeart/2005/8/layout/StepDownProcess"/>
    <dgm:cxn modelId="{D575C6C1-310C-455F-AD71-ADDEE54FF018}" type="presOf" srcId="{7CD57A92-DFCE-3C43-8E8D-26A9BAE53962}" destId="{23FE257E-E806-1A4F-9181-B5DB4DE4CEC1}" srcOrd="0" destOrd="0" presId="urn:microsoft.com/office/officeart/2005/8/layout/StepDownProcess"/>
    <dgm:cxn modelId="{783D96DF-C002-7245-8C81-3555D1AAF2A5}" srcId="{74EDD3B0-689B-D44B-A7B7-2F1B80A1CAC5}" destId="{7CD57A92-DFCE-3C43-8E8D-26A9BAE53962}" srcOrd="4" destOrd="0" parTransId="{95E7C338-7D1B-6944-9132-FDC442D367CC}" sibTransId="{38F65D85-3D83-9547-BC91-190708BA3801}"/>
    <dgm:cxn modelId="{21067774-9353-483A-A809-5AC12EF457D5}" type="presOf" srcId="{67C7B8A7-27BD-9343-B242-C03891A64FBB}" destId="{32C67EB6-0762-EC48-8E1F-11E9469C1129}" srcOrd="0" destOrd="0" presId="urn:microsoft.com/office/officeart/2005/8/layout/StepDownProcess"/>
    <dgm:cxn modelId="{D6C9A03B-BE3D-4374-ABD1-6DA5DD924DFA}" type="presOf" srcId="{B3898FD1-1C72-4347-A75E-0323287F2893}" destId="{6892DF7D-E7CD-0445-AC07-8F8BB1A9BCCB}" srcOrd="0" destOrd="0" presId="urn:microsoft.com/office/officeart/2005/8/layout/StepDownProcess"/>
    <dgm:cxn modelId="{B5A0E087-119E-674A-87C4-A40DC919725E}" srcId="{74EDD3B0-689B-D44B-A7B7-2F1B80A1CAC5}" destId="{57018E01-1B76-4442-91F8-FAAC98BFC523}" srcOrd="3" destOrd="0" parTransId="{4902B555-08E9-6F4B-A4AF-B0CF5795EEF8}" sibTransId="{72F9198A-EC0B-AB4A-89F8-30A38946FB59}"/>
    <dgm:cxn modelId="{B19322FC-85F8-4B5B-BA7E-6DFC18EE7683}" type="presParOf" srcId="{E7352CB6-09D4-BA47-8E75-6C645CAE3763}" destId="{746BEFBA-F9A7-3342-9068-6269C76085CF}" srcOrd="0" destOrd="0" presId="urn:microsoft.com/office/officeart/2005/8/layout/StepDownProcess"/>
    <dgm:cxn modelId="{781A7A1C-5267-4B90-8A87-8A9EC1884156}" type="presParOf" srcId="{746BEFBA-F9A7-3342-9068-6269C76085CF}" destId="{1D4A2160-FD9D-A349-981B-E7E894B832AA}" srcOrd="0" destOrd="0" presId="urn:microsoft.com/office/officeart/2005/8/layout/StepDownProcess"/>
    <dgm:cxn modelId="{48634D7D-6AD6-40D1-B2ED-15620A769685}" type="presParOf" srcId="{746BEFBA-F9A7-3342-9068-6269C76085CF}" destId="{32C67EB6-0762-EC48-8E1F-11E9469C1129}" srcOrd="1" destOrd="0" presId="urn:microsoft.com/office/officeart/2005/8/layout/StepDownProcess"/>
    <dgm:cxn modelId="{9F8F74C1-CA57-4E31-B1CB-FF63D8114663}" type="presParOf" srcId="{746BEFBA-F9A7-3342-9068-6269C76085CF}" destId="{B665BB5E-D9BC-FE4B-AD60-01979044F497}" srcOrd="2" destOrd="0" presId="urn:microsoft.com/office/officeart/2005/8/layout/StepDownProcess"/>
    <dgm:cxn modelId="{D5C609EA-D0B1-4F5A-B0F6-8A7F6C6A2865}" type="presParOf" srcId="{E7352CB6-09D4-BA47-8E75-6C645CAE3763}" destId="{57A99679-6E06-4C45-98BA-459E28A7C14B}" srcOrd="1" destOrd="0" presId="urn:microsoft.com/office/officeart/2005/8/layout/StepDownProcess"/>
    <dgm:cxn modelId="{B0266565-CDFD-4F14-9AEE-A1D64BF2C4F5}" type="presParOf" srcId="{E7352CB6-09D4-BA47-8E75-6C645CAE3763}" destId="{F80529BB-50B2-6D47-B099-9AD263EAF3A9}" srcOrd="2" destOrd="0" presId="urn:microsoft.com/office/officeart/2005/8/layout/StepDownProcess"/>
    <dgm:cxn modelId="{DD702ED3-6AEE-4896-A250-6E0873D3BA83}" type="presParOf" srcId="{F80529BB-50B2-6D47-B099-9AD263EAF3A9}" destId="{52AC7EB6-C231-044A-B61A-7263376C460A}" srcOrd="0" destOrd="0" presId="urn:microsoft.com/office/officeart/2005/8/layout/StepDownProcess"/>
    <dgm:cxn modelId="{9DA5D17F-553B-470A-9A79-6FE9CFD676B2}" type="presParOf" srcId="{F80529BB-50B2-6D47-B099-9AD263EAF3A9}" destId="{6892DF7D-E7CD-0445-AC07-8F8BB1A9BCCB}" srcOrd="1" destOrd="0" presId="urn:microsoft.com/office/officeart/2005/8/layout/StepDownProcess"/>
    <dgm:cxn modelId="{306370A4-9A81-4290-AB3A-94487F5D1BC7}" type="presParOf" srcId="{F80529BB-50B2-6D47-B099-9AD263EAF3A9}" destId="{580E60D1-FC5A-ED4B-AD93-889E0A4ADB8F}" srcOrd="2" destOrd="0" presId="urn:microsoft.com/office/officeart/2005/8/layout/StepDownProcess"/>
    <dgm:cxn modelId="{41B0175E-BEA4-4F1C-8DED-502A267A89AC}" type="presParOf" srcId="{E7352CB6-09D4-BA47-8E75-6C645CAE3763}" destId="{1C9B3A49-1FE8-DE4D-9CD8-23EF877CB91A}" srcOrd="3" destOrd="0" presId="urn:microsoft.com/office/officeart/2005/8/layout/StepDownProcess"/>
    <dgm:cxn modelId="{4D7777F9-1DAF-4A18-8FFC-99EB03212648}" type="presParOf" srcId="{E7352CB6-09D4-BA47-8E75-6C645CAE3763}" destId="{5883AE1C-DAA6-3B43-90CC-520239868365}" srcOrd="4" destOrd="0" presId="urn:microsoft.com/office/officeart/2005/8/layout/StepDownProcess"/>
    <dgm:cxn modelId="{FF8C9D07-2D7F-4907-A1DA-0AC8A8A13EBF}" type="presParOf" srcId="{5883AE1C-DAA6-3B43-90CC-520239868365}" destId="{E3F487D7-7A82-AB46-9EF0-D35D930A4321}" srcOrd="0" destOrd="0" presId="urn:microsoft.com/office/officeart/2005/8/layout/StepDownProcess"/>
    <dgm:cxn modelId="{2A38FC40-1C6D-4EA2-ACE1-D7968F2C9903}" type="presParOf" srcId="{5883AE1C-DAA6-3B43-90CC-520239868365}" destId="{1D4B9563-141C-CE4B-9289-150ADC1C7637}" srcOrd="1" destOrd="0" presId="urn:microsoft.com/office/officeart/2005/8/layout/StepDownProcess"/>
    <dgm:cxn modelId="{AF85B9EF-9E56-43B0-9261-6104CB9998CA}" type="presParOf" srcId="{5883AE1C-DAA6-3B43-90CC-520239868365}" destId="{BFC99A82-2852-6B43-9FBC-28183AC3E266}" srcOrd="2" destOrd="0" presId="urn:microsoft.com/office/officeart/2005/8/layout/StepDownProcess"/>
    <dgm:cxn modelId="{E52E217A-8B85-42DF-A781-24786B215915}" type="presParOf" srcId="{E7352CB6-09D4-BA47-8E75-6C645CAE3763}" destId="{3D3F88AF-B426-1945-B255-496FFF0AE618}" srcOrd="5" destOrd="0" presId="urn:microsoft.com/office/officeart/2005/8/layout/StepDownProcess"/>
    <dgm:cxn modelId="{C0A8EB15-EE65-4BEB-AEA8-6F73C6245D79}" type="presParOf" srcId="{E7352CB6-09D4-BA47-8E75-6C645CAE3763}" destId="{5FE624AA-76EC-5048-AC31-B4EED9487C60}" srcOrd="6" destOrd="0" presId="urn:microsoft.com/office/officeart/2005/8/layout/StepDownProcess"/>
    <dgm:cxn modelId="{44CA75E8-6047-4DD2-B631-0AC0B03D9DF7}" type="presParOf" srcId="{5FE624AA-76EC-5048-AC31-B4EED9487C60}" destId="{25A6DBA9-9202-5B4C-AEB1-9C7357576EB5}" srcOrd="0" destOrd="0" presId="urn:microsoft.com/office/officeart/2005/8/layout/StepDownProcess"/>
    <dgm:cxn modelId="{DD66A55A-7CB5-4543-8659-E3941224E91C}" type="presParOf" srcId="{5FE624AA-76EC-5048-AC31-B4EED9487C60}" destId="{3DB38760-939D-544C-9F23-316EF82A671E}" srcOrd="1" destOrd="0" presId="urn:microsoft.com/office/officeart/2005/8/layout/StepDownProcess"/>
    <dgm:cxn modelId="{F8BCAE20-E803-49F8-9A5E-F3325A2E4306}" type="presParOf" srcId="{5FE624AA-76EC-5048-AC31-B4EED9487C60}" destId="{75A5150F-530A-CA44-98AA-661CE2F0A874}" srcOrd="2" destOrd="0" presId="urn:microsoft.com/office/officeart/2005/8/layout/StepDownProcess"/>
    <dgm:cxn modelId="{DF5305DC-0111-45E1-A823-498945CA4A75}" type="presParOf" srcId="{E7352CB6-09D4-BA47-8E75-6C645CAE3763}" destId="{F748235F-98E1-364D-9BF0-EAB43635D502}" srcOrd="7" destOrd="0" presId="urn:microsoft.com/office/officeart/2005/8/layout/StepDownProcess"/>
    <dgm:cxn modelId="{53A5AA73-0AA9-4426-9D7A-FA02DBF674F1}" type="presParOf" srcId="{E7352CB6-09D4-BA47-8E75-6C645CAE3763}" destId="{C3185778-0E7A-DF40-A187-8D2211E74620}" srcOrd="8" destOrd="0" presId="urn:microsoft.com/office/officeart/2005/8/layout/StepDownProcess"/>
    <dgm:cxn modelId="{B17C88F2-E945-4767-81F1-253C3D27864D}" type="presParOf" srcId="{C3185778-0E7A-DF40-A187-8D2211E74620}" destId="{23FE257E-E806-1A4F-9181-B5DB4DE4CEC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71738" custScaleY="74179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 custLinFactNeighborX="-13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 custLinFactNeighborY="1342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 custLinFactNeighborX="4501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8EBB834-41EA-4302-82D3-F69ADD29A92E}" type="presOf" srcId="{F5F4CAD4-70D9-430A-A922-8C6971F966CB}" destId="{F6AD97DD-205A-4A7F-A757-7B8BD734BF0B}" srcOrd="1" destOrd="0" presId="urn:microsoft.com/office/officeart/2005/8/layout/gear1"/>
    <dgm:cxn modelId="{294B3FF2-0FE5-4D06-9704-D1B5458A9EF7}" type="presOf" srcId="{7F9A64F9-D1CD-478E-BA14-8B7262DBE507}" destId="{7C3BEA20-8D2F-48BD-AFD7-E4FD9A8F4A0F}" srcOrd="1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9DF8BCD7-826E-4F7D-A956-079AE0314BD9}" type="presOf" srcId="{7F9A64F9-D1CD-478E-BA14-8B7262DBE507}" destId="{4F8F326B-F739-447C-BE2B-89B3E6C3F700}" srcOrd="0" destOrd="0" presId="urn:microsoft.com/office/officeart/2005/8/layout/gear1"/>
    <dgm:cxn modelId="{3BB8F4BB-74D4-4765-8534-281EF1BB6DBD}" type="presOf" srcId="{F5F4CAD4-70D9-430A-A922-8C6971F966CB}" destId="{F1F72330-486F-4507-B037-1F3F94B755A5}" srcOrd="3" destOrd="0" presId="urn:microsoft.com/office/officeart/2005/8/layout/gear1"/>
    <dgm:cxn modelId="{070600A9-8C79-4F1E-AF1F-172C6CCAADFC}" type="presOf" srcId="{7F9A64F9-D1CD-478E-BA14-8B7262DBE507}" destId="{515107CA-C4EF-4252-82B9-E0D2D3C9DA07}" srcOrd="2" destOrd="0" presId="urn:microsoft.com/office/officeart/2005/8/layout/gear1"/>
    <dgm:cxn modelId="{BABEB89F-1589-464A-A0FB-E38D6CAC1771}" type="presOf" srcId="{56733F30-A1CA-4397-B0D7-C1479FF7916C}" destId="{3CA49C85-76AD-4C1E-903E-F1585FF3C3CE}" srcOrd="2" destOrd="0" presId="urn:microsoft.com/office/officeart/2005/8/layout/gear1"/>
    <dgm:cxn modelId="{301FA2FB-7B6F-4160-92A0-BD6BC8915C33}" type="presOf" srcId="{56733F30-A1CA-4397-B0D7-C1479FF7916C}" destId="{36EEFB99-8CAF-4A95-91EC-7734F624F1A4}" srcOrd="0" destOrd="0" presId="urn:microsoft.com/office/officeart/2005/8/layout/gear1"/>
    <dgm:cxn modelId="{8528423E-4624-4828-9110-BCCDE3FFE434}" type="presOf" srcId="{F5F4CAD4-70D9-430A-A922-8C6971F966CB}" destId="{C7EFC59A-57CF-4C87-BB5A-19E16C668028}" srcOrd="2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A6A0D5C1-C3B9-4759-8B6F-27F142003B5F}" type="presOf" srcId="{EC397DFA-1358-475A-A752-8CA8F65186D0}" destId="{B80192E2-8175-4BF4-93EC-2CED83E7B9DB}" srcOrd="0" destOrd="0" presId="urn:microsoft.com/office/officeart/2005/8/layout/gear1"/>
    <dgm:cxn modelId="{25E34472-D1D3-485D-A2DC-77267F588045}" type="presOf" srcId="{8DB4BC1E-90DA-4135-B03B-9CDC013940F0}" destId="{B0AE109E-1508-4711-92B5-E1D977EF75B6}" srcOrd="0" destOrd="0" presId="urn:microsoft.com/office/officeart/2005/8/layout/gear1"/>
    <dgm:cxn modelId="{BABE3EEE-639B-4FAC-B7B3-26A6D1F51B66}" type="presOf" srcId="{7CB6D422-4117-4BA3-8F5D-F1F2C47C262A}" destId="{35688B93-15E6-45BF-BDC5-25935788F2BD}" srcOrd="0" destOrd="0" presId="urn:microsoft.com/office/officeart/2005/8/layout/gear1"/>
    <dgm:cxn modelId="{02921544-43C7-40F5-8AF0-2AD98D191AA1}" type="presOf" srcId="{F5F4CAD4-70D9-430A-A922-8C6971F966CB}" destId="{209B5A04-61E4-4E68-BE6E-66B667083965}" srcOrd="0" destOrd="0" presId="urn:microsoft.com/office/officeart/2005/8/layout/gear1"/>
    <dgm:cxn modelId="{BC6862FA-B106-466E-89F1-F3D20E87CC99}" type="presOf" srcId="{56733F30-A1CA-4397-B0D7-C1479FF7916C}" destId="{A4D15CD1-D078-401E-94B8-B767A707BB28}" srcOrd="1" destOrd="0" presId="urn:microsoft.com/office/officeart/2005/8/layout/gear1"/>
    <dgm:cxn modelId="{64998267-0645-477E-B65F-D03D5A773AC7}" type="presOf" srcId="{AB583F40-6B5B-4657-B777-C4210F191C87}" destId="{29F5614A-DACD-46F5-9A65-244AD6287E2E}" srcOrd="0" destOrd="0" presId="urn:microsoft.com/office/officeart/2005/8/layout/gear1"/>
    <dgm:cxn modelId="{FBCC17D4-3AA4-4FF6-95BD-29BE049E01C6}" type="presParOf" srcId="{35688B93-15E6-45BF-BDC5-25935788F2BD}" destId="{4F8F326B-F739-447C-BE2B-89B3E6C3F700}" srcOrd="0" destOrd="0" presId="urn:microsoft.com/office/officeart/2005/8/layout/gear1"/>
    <dgm:cxn modelId="{3A73C9A0-2B7D-4A6B-9157-5234C0357E9C}" type="presParOf" srcId="{35688B93-15E6-45BF-BDC5-25935788F2BD}" destId="{7C3BEA20-8D2F-48BD-AFD7-E4FD9A8F4A0F}" srcOrd="1" destOrd="0" presId="urn:microsoft.com/office/officeart/2005/8/layout/gear1"/>
    <dgm:cxn modelId="{9E9E046B-DAF8-4BCF-A262-61DC95E11607}" type="presParOf" srcId="{35688B93-15E6-45BF-BDC5-25935788F2BD}" destId="{515107CA-C4EF-4252-82B9-E0D2D3C9DA07}" srcOrd="2" destOrd="0" presId="urn:microsoft.com/office/officeart/2005/8/layout/gear1"/>
    <dgm:cxn modelId="{BED2EB64-2B52-4B45-861C-3D8EA7A94DEF}" type="presParOf" srcId="{35688B93-15E6-45BF-BDC5-25935788F2BD}" destId="{36EEFB99-8CAF-4A95-91EC-7734F624F1A4}" srcOrd="3" destOrd="0" presId="urn:microsoft.com/office/officeart/2005/8/layout/gear1"/>
    <dgm:cxn modelId="{0E4CFFD8-CBF6-4A5D-A25E-EB939E9E1CBA}" type="presParOf" srcId="{35688B93-15E6-45BF-BDC5-25935788F2BD}" destId="{A4D15CD1-D078-401E-94B8-B767A707BB28}" srcOrd="4" destOrd="0" presId="urn:microsoft.com/office/officeart/2005/8/layout/gear1"/>
    <dgm:cxn modelId="{EABD55CD-BA66-45C1-9D43-D578D9CFDFEF}" type="presParOf" srcId="{35688B93-15E6-45BF-BDC5-25935788F2BD}" destId="{3CA49C85-76AD-4C1E-903E-F1585FF3C3CE}" srcOrd="5" destOrd="0" presId="urn:microsoft.com/office/officeart/2005/8/layout/gear1"/>
    <dgm:cxn modelId="{D610EE17-5450-4FBC-A692-3103C52C4144}" type="presParOf" srcId="{35688B93-15E6-45BF-BDC5-25935788F2BD}" destId="{209B5A04-61E4-4E68-BE6E-66B667083965}" srcOrd="6" destOrd="0" presId="urn:microsoft.com/office/officeart/2005/8/layout/gear1"/>
    <dgm:cxn modelId="{A4182ED3-4317-4AFD-9DE9-57DA46BE2D97}" type="presParOf" srcId="{35688B93-15E6-45BF-BDC5-25935788F2BD}" destId="{F6AD97DD-205A-4A7F-A757-7B8BD734BF0B}" srcOrd="7" destOrd="0" presId="urn:microsoft.com/office/officeart/2005/8/layout/gear1"/>
    <dgm:cxn modelId="{566DDFE3-E45A-4F06-88AF-2EA2C7FA9ED8}" type="presParOf" srcId="{35688B93-15E6-45BF-BDC5-25935788F2BD}" destId="{C7EFC59A-57CF-4C87-BB5A-19E16C668028}" srcOrd="8" destOrd="0" presId="urn:microsoft.com/office/officeart/2005/8/layout/gear1"/>
    <dgm:cxn modelId="{3160555A-858B-453C-86ED-9FB7CB931421}" type="presParOf" srcId="{35688B93-15E6-45BF-BDC5-25935788F2BD}" destId="{F1F72330-486F-4507-B037-1F3F94B755A5}" srcOrd="9" destOrd="0" presId="urn:microsoft.com/office/officeart/2005/8/layout/gear1"/>
    <dgm:cxn modelId="{6A2266A4-6D92-4547-8DAF-062CA7AF0DBF}" type="presParOf" srcId="{35688B93-15E6-45BF-BDC5-25935788F2BD}" destId="{29F5614A-DACD-46F5-9A65-244AD6287E2E}" srcOrd="10" destOrd="0" presId="urn:microsoft.com/office/officeart/2005/8/layout/gear1"/>
    <dgm:cxn modelId="{F0BB39F8-1A0C-4A47-BA14-3511D97F9E38}" type="presParOf" srcId="{35688B93-15E6-45BF-BDC5-25935788F2BD}" destId="{B80192E2-8175-4BF4-93EC-2CED83E7B9DB}" srcOrd="11" destOrd="0" presId="urn:microsoft.com/office/officeart/2005/8/layout/gear1"/>
    <dgm:cxn modelId="{AAC4AD16-893A-4ED6-9217-B05C01C36529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B6D422-4117-4BA3-8F5D-F1F2C47C262A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7F9A64F9-D1CD-478E-BA14-8B7262DBE50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B622BC06-3DF9-4097-99DE-6E919107F1E9}" type="parTrans" cxnId="{23C468C4-2657-4382-9182-F7D10336F5A5}">
      <dgm:prSet/>
      <dgm:spPr/>
      <dgm:t>
        <a:bodyPr/>
        <a:lstStyle/>
        <a:p>
          <a:endParaRPr lang="en-US"/>
        </a:p>
      </dgm:t>
    </dgm:pt>
    <dgm:pt modelId="{AB583F40-6B5B-4657-B777-C4210F191C87}" type="sibTrans" cxnId="{23C468C4-2657-4382-9182-F7D10336F5A5}">
      <dgm:prSet/>
      <dgm:spPr/>
      <dgm:t>
        <a:bodyPr/>
        <a:lstStyle/>
        <a:p>
          <a:endParaRPr lang="en-US"/>
        </a:p>
      </dgm:t>
    </dgm:pt>
    <dgm:pt modelId="{56733F30-A1CA-4397-B0D7-C1479FF791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24F39B90-4E0D-427C-B842-C4B1C6436A37}" type="parTrans" cxnId="{3DB5AE49-FF5D-427A-B7E6-D92349C0550C}">
      <dgm:prSet/>
      <dgm:spPr/>
      <dgm:t>
        <a:bodyPr/>
        <a:lstStyle/>
        <a:p>
          <a:endParaRPr lang="en-US"/>
        </a:p>
      </dgm:t>
    </dgm:pt>
    <dgm:pt modelId="{EC397DFA-1358-475A-A752-8CA8F65186D0}" type="sibTrans" cxnId="{3DB5AE49-FF5D-427A-B7E6-D92349C0550C}">
      <dgm:prSet/>
      <dgm:spPr/>
      <dgm:t>
        <a:bodyPr/>
        <a:lstStyle/>
        <a:p>
          <a:endParaRPr lang="en-US"/>
        </a:p>
      </dgm:t>
    </dgm:pt>
    <dgm:pt modelId="{F5F4CAD4-70D9-430A-A922-8C6971F966CB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People</a:t>
          </a:r>
          <a:endParaRPr lang="en-US" dirty="0"/>
        </a:p>
      </dgm:t>
    </dgm:pt>
    <dgm:pt modelId="{9A3BAF2E-5550-4ABB-B521-CE0A73690E2A}" type="parTrans" cxnId="{3A05CE3C-8734-4E30-95DF-930D5ECBA4DA}">
      <dgm:prSet/>
      <dgm:spPr/>
      <dgm:t>
        <a:bodyPr/>
        <a:lstStyle/>
        <a:p>
          <a:endParaRPr lang="en-US"/>
        </a:p>
      </dgm:t>
    </dgm:pt>
    <dgm:pt modelId="{8DB4BC1E-90DA-4135-B03B-9CDC013940F0}" type="sibTrans" cxnId="{3A05CE3C-8734-4E30-95DF-930D5ECBA4DA}">
      <dgm:prSet/>
      <dgm:spPr/>
      <dgm:t>
        <a:bodyPr/>
        <a:lstStyle/>
        <a:p>
          <a:endParaRPr lang="en-US"/>
        </a:p>
      </dgm:t>
    </dgm:pt>
    <dgm:pt modelId="{35688B93-15E6-45BF-BDC5-25935788F2BD}" type="pres">
      <dgm:prSet presAssocID="{7CB6D422-4117-4BA3-8F5D-F1F2C47C262A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F8F326B-F739-447C-BE2B-89B3E6C3F700}" type="pres">
      <dgm:prSet presAssocID="{7F9A64F9-D1CD-478E-BA14-8B7262DBE507}" presName="gear1" presStyleLbl="node1" presStyleIdx="0" presStyleCnt="3" custScaleX="71738" custScaleY="74179" custLinFactNeighborX="-6973" custLinFactNeighborY="-116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BEA20-8D2F-48BD-AFD7-E4FD9A8F4A0F}" type="pres">
      <dgm:prSet presAssocID="{7F9A64F9-D1CD-478E-BA14-8B7262DBE507}" presName="gear1srcNode" presStyleLbl="node1" presStyleIdx="0" presStyleCnt="3"/>
      <dgm:spPr/>
      <dgm:t>
        <a:bodyPr/>
        <a:lstStyle/>
        <a:p>
          <a:endParaRPr lang="en-US"/>
        </a:p>
      </dgm:t>
    </dgm:pt>
    <dgm:pt modelId="{515107CA-C4EF-4252-82B9-E0D2D3C9DA07}" type="pres">
      <dgm:prSet presAssocID="{7F9A64F9-D1CD-478E-BA14-8B7262DBE507}" presName="gear1dstNode" presStyleLbl="node1" presStyleIdx="0" presStyleCnt="3"/>
      <dgm:spPr/>
      <dgm:t>
        <a:bodyPr/>
        <a:lstStyle/>
        <a:p>
          <a:endParaRPr lang="en-US"/>
        </a:p>
      </dgm:t>
    </dgm:pt>
    <dgm:pt modelId="{36EEFB99-8CAF-4A95-91EC-7734F624F1A4}" type="pres">
      <dgm:prSet presAssocID="{56733F30-A1CA-4397-B0D7-C1479FF7916C}" presName="gear2" presStyleLbl="node1" presStyleIdx="1" presStyleCnt="3" custLinFactNeighborX="-13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15CD1-D078-401E-94B8-B767A707BB28}" type="pres">
      <dgm:prSet presAssocID="{56733F30-A1CA-4397-B0D7-C1479FF7916C}" presName="gear2srcNode" presStyleLbl="node1" presStyleIdx="1" presStyleCnt="3"/>
      <dgm:spPr/>
      <dgm:t>
        <a:bodyPr/>
        <a:lstStyle/>
        <a:p>
          <a:endParaRPr lang="en-US"/>
        </a:p>
      </dgm:t>
    </dgm:pt>
    <dgm:pt modelId="{3CA49C85-76AD-4C1E-903E-F1585FF3C3CE}" type="pres">
      <dgm:prSet presAssocID="{56733F30-A1CA-4397-B0D7-C1479FF7916C}" presName="gear2dstNode" presStyleLbl="node1" presStyleIdx="1" presStyleCnt="3"/>
      <dgm:spPr/>
      <dgm:t>
        <a:bodyPr/>
        <a:lstStyle/>
        <a:p>
          <a:endParaRPr lang="en-US"/>
        </a:p>
      </dgm:t>
    </dgm:pt>
    <dgm:pt modelId="{209B5A04-61E4-4E68-BE6E-66B667083965}" type="pres">
      <dgm:prSet presAssocID="{F5F4CAD4-70D9-430A-A922-8C6971F966CB}" presName="gear3" presStyleLbl="node1" presStyleIdx="2" presStyleCnt="3" custLinFactNeighborY="1342"/>
      <dgm:spPr/>
      <dgm:t>
        <a:bodyPr/>
        <a:lstStyle/>
        <a:p>
          <a:endParaRPr lang="en-US"/>
        </a:p>
      </dgm:t>
    </dgm:pt>
    <dgm:pt modelId="{F6AD97DD-205A-4A7F-A757-7B8BD734BF0B}" type="pres">
      <dgm:prSet presAssocID="{F5F4CAD4-70D9-430A-A922-8C6971F966C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FC59A-57CF-4C87-BB5A-19E16C668028}" type="pres">
      <dgm:prSet presAssocID="{F5F4CAD4-70D9-430A-A922-8C6971F966CB}" presName="gear3srcNode" presStyleLbl="node1" presStyleIdx="2" presStyleCnt="3"/>
      <dgm:spPr/>
      <dgm:t>
        <a:bodyPr/>
        <a:lstStyle/>
        <a:p>
          <a:endParaRPr lang="en-US"/>
        </a:p>
      </dgm:t>
    </dgm:pt>
    <dgm:pt modelId="{F1F72330-486F-4507-B037-1F3F94B755A5}" type="pres">
      <dgm:prSet presAssocID="{F5F4CAD4-70D9-430A-A922-8C6971F966CB}" presName="gear3dstNode" presStyleLbl="node1" presStyleIdx="2" presStyleCnt="3"/>
      <dgm:spPr/>
      <dgm:t>
        <a:bodyPr/>
        <a:lstStyle/>
        <a:p>
          <a:endParaRPr lang="en-US"/>
        </a:p>
      </dgm:t>
    </dgm:pt>
    <dgm:pt modelId="{29F5614A-DACD-46F5-9A65-244AD6287E2E}" type="pres">
      <dgm:prSet presAssocID="{AB583F40-6B5B-4657-B777-C4210F191C87}" presName="connector1" presStyleLbl="sibTrans2D1" presStyleIdx="0" presStyleCnt="3" custAng="18796536" custFlipVert="1" custFlipHor="1" custScaleX="87913" custScaleY="77974" custLinFactNeighborX="-9052" custLinFactNeighborY="-1257"/>
      <dgm:spPr/>
      <dgm:t>
        <a:bodyPr/>
        <a:lstStyle/>
        <a:p>
          <a:endParaRPr lang="en-US"/>
        </a:p>
      </dgm:t>
    </dgm:pt>
    <dgm:pt modelId="{B80192E2-8175-4BF4-93EC-2CED83E7B9DB}" type="pres">
      <dgm:prSet presAssocID="{EC397DFA-1358-475A-A752-8CA8F65186D0}" presName="connector2" presStyleLbl="sibTrans2D1" presStyleIdx="1" presStyleCnt="3" custLinFactNeighborX="4501"/>
      <dgm:spPr/>
      <dgm:t>
        <a:bodyPr/>
        <a:lstStyle/>
        <a:p>
          <a:endParaRPr lang="en-US"/>
        </a:p>
      </dgm:t>
    </dgm:pt>
    <dgm:pt modelId="{B0AE109E-1508-4711-92B5-E1D977EF75B6}" type="pres">
      <dgm:prSet presAssocID="{8DB4BC1E-90DA-4135-B03B-9CDC013940F0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0EAF8164-5669-44C3-AE71-57E8C3BEB4AA}" type="presOf" srcId="{F5F4CAD4-70D9-430A-A922-8C6971F966CB}" destId="{C7EFC59A-57CF-4C87-BB5A-19E16C668028}" srcOrd="2" destOrd="0" presId="urn:microsoft.com/office/officeart/2005/8/layout/gear1"/>
    <dgm:cxn modelId="{50E60449-ED60-44BB-80A0-F4BB5862ECAA}" type="presOf" srcId="{56733F30-A1CA-4397-B0D7-C1479FF7916C}" destId="{36EEFB99-8CAF-4A95-91EC-7734F624F1A4}" srcOrd="0" destOrd="0" presId="urn:microsoft.com/office/officeart/2005/8/layout/gear1"/>
    <dgm:cxn modelId="{3DB5AE49-FF5D-427A-B7E6-D92349C0550C}" srcId="{7CB6D422-4117-4BA3-8F5D-F1F2C47C262A}" destId="{56733F30-A1CA-4397-B0D7-C1479FF7916C}" srcOrd="1" destOrd="0" parTransId="{24F39B90-4E0D-427C-B842-C4B1C6436A37}" sibTransId="{EC397DFA-1358-475A-A752-8CA8F65186D0}"/>
    <dgm:cxn modelId="{1A97C761-43E3-42A3-97AD-F1B1CBC3E1DA}" type="presOf" srcId="{F5F4CAD4-70D9-430A-A922-8C6971F966CB}" destId="{F6AD97DD-205A-4A7F-A757-7B8BD734BF0B}" srcOrd="1" destOrd="0" presId="urn:microsoft.com/office/officeart/2005/8/layout/gear1"/>
    <dgm:cxn modelId="{87C65989-FC6E-4286-805F-A329CD24B8AE}" type="presOf" srcId="{56733F30-A1CA-4397-B0D7-C1479FF7916C}" destId="{A4D15CD1-D078-401E-94B8-B767A707BB28}" srcOrd="1" destOrd="0" presId="urn:microsoft.com/office/officeart/2005/8/layout/gear1"/>
    <dgm:cxn modelId="{0C1ACDCA-3BFD-45A5-97CC-2CC7B5BEB9EC}" type="presOf" srcId="{7F9A64F9-D1CD-478E-BA14-8B7262DBE507}" destId="{7C3BEA20-8D2F-48BD-AFD7-E4FD9A8F4A0F}" srcOrd="1" destOrd="0" presId="urn:microsoft.com/office/officeart/2005/8/layout/gear1"/>
    <dgm:cxn modelId="{23C468C4-2657-4382-9182-F7D10336F5A5}" srcId="{7CB6D422-4117-4BA3-8F5D-F1F2C47C262A}" destId="{7F9A64F9-D1CD-478E-BA14-8B7262DBE507}" srcOrd="0" destOrd="0" parTransId="{B622BC06-3DF9-4097-99DE-6E919107F1E9}" sibTransId="{AB583F40-6B5B-4657-B777-C4210F191C87}"/>
    <dgm:cxn modelId="{46856C07-3BD5-4AE5-BF14-28A803DDE167}" type="presOf" srcId="{AB583F40-6B5B-4657-B777-C4210F191C87}" destId="{29F5614A-DACD-46F5-9A65-244AD6287E2E}" srcOrd="0" destOrd="0" presId="urn:microsoft.com/office/officeart/2005/8/layout/gear1"/>
    <dgm:cxn modelId="{3A05CE3C-8734-4E30-95DF-930D5ECBA4DA}" srcId="{7CB6D422-4117-4BA3-8F5D-F1F2C47C262A}" destId="{F5F4CAD4-70D9-430A-A922-8C6971F966CB}" srcOrd="2" destOrd="0" parTransId="{9A3BAF2E-5550-4ABB-B521-CE0A73690E2A}" sibTransId="{8DB4BC1E-90DA-4135-B03B-9CDC013940F0}"/>
    <dgm:cxn modelId="{95A4937A-03FC-4A3E-9DFB-27A5A18EADB1}" type="presOf" srcId="{56733F30-A1CA-4397-B0D7-C1479FF7916C}" destId="{3CA49C85-76AD-4C1E-903E-F1585FF3C3CE}" srcOrd="2" destOrd="0" presId="urn:microsoft.com/office/officeart/2005/8/layout/gear1"/>
    <dgm:cxn modelId="{0BDA935D-8215-40E0-80B0-52C1457940FE}" type="presOf" srcId="{F5F4CAD4-70D9-430A-A922-8C6971F966CB}" destId="{F1F72330-486F-4507-B037-1F3F94B755A5}" srcOrd="3" destOrd="0" presId="urn:microsoft.com/office/officeart/2005/8/layout/gear1"/>
    <dgm:cxn modelId="{8948566E-7B53-4494-9CA8-28CC55BB2DB6}" type="presOf" srcId="{EC397DFA-1358-475A-A752-8CA8F65186D0}" destId="{B80192E2-8175-4BF4-93EC-2CED83E7B9DB}" srcOrd="0" destOrd="0" presId="urn:microsoft.com/office/officeart/2005/8/layout/gear1"/>
    <dgm:cxn modelId="{A2A8BC59-54A6-47E3-93B9-82CC0202A303}" type="presOf" srcId="{8DB4BC1E-90DA-4135-B03B-9CDC013940F0}" destId="{B0AE109E-1508-4711-92B5-E1D977EF75B6}" srcOrd="0" destOrd="0" presId="urn:microsoft.com/office/officeart/2005/8/layout/gear1"/>
    <dgm:cxn modelId="{EBA69A64-07E9-4230-8B98-28E1CA579F81}" type="presOf" srcId="{7F9A64F9-D1CD-478E-BA14-8B7262DBE507}" destId="{4F8F326B-F739-447C-BE2B-89B3E6C3F700}" srcOrd="0" destOrd="0" presId="urn:microsoft.com/office/officeart/2005/8/layout/gear1"/>
    <dgm:cxn modelId="{90E5CCD2-4157-4527-B00A-452E71F1C3FC}" type="presOf" srcId="{7CB6D422-4117-4BA3-8F5D-F1F2C47C262A}" destId="{35688B93-15E6-45BF-BDC5-25935788F2BD}" srcOrd="0" destOrd="0" presId="urn:microsoft.com/office/officeart/2005/8/layout/gear1"/>
    <dgm:cxn modelId="{581D9B4F-F065-4A64-B45B-F5442976EA75}" type="presOf" srcId="{7F9A64F9-D1CD-478E-BA14-8B7262DBE507}" destId="{515107CA-C4EF-4252-82B9-E0D2D3C9DA07}" srcOrd="2" destOrd="0" presId="urn:microsoft.com/office/officeart/2005/8/layout/gear1"/>
    <dgm:cxn modelId="{A2F26639-3358-400B-AA60-4F1304DF53C0}" type="presOf" srcId="{F5F4CAD4-70D9-430A-A922-8C6971F966CB}" destId="{209B5A04-61E4-4E68-BE6E-66B667083965}" srcOrd="0" destOrd="0" presId="urn:microsoft.com/office/officeart/2005/8/layout/gear1"/>
    <dgm:cxn modelId="{8A1E03BB-E650-4DC2-B5E8-ED3D7D111C18}" type="presParOf" srcId="{35688B93-15E6-45BF-BDC5-25935788F2BD}" destId="{4F8F326B-F739-447C-BE2B-89B3E6C3F700}" srcOrd="0" destOrd="0" presId="urn:microsoft.com/office/officeart/2005/8/layout/gear1"/>
    <dgm:cxn modelId="{62DFD5FB-E6D4-45D8-9E26-F7348D7F2693}" type="presParOf" srcId="{35688B93-15E6-45BF-BDC5-25935788F2BD}" destId="{7C3BEA20-8D2F-48BD-AFD7-E4FD9A8F4A0F}" srcOrd="1" destOrd="0" presId="urn:microsoft.com/office/officeart/2005/8/layout/gear1"/>
    <dgm:cxn modelId="{C720095F-38BF-4462-ADD7-CC147090B0F3}" type="presParOf" srcId="{35688B93-15E6-45BF-BDC5-25935788F2BD}" destId="{515107CA-C4EF-4252-82B9-E0D2D3C9DA07}" srcOrd="2" destOrd="0" presId="urn:microsoft.com/office/officeart/2005/8/layout/gear1"/>
    <dgm:cxn modelId="{9E3DFEFC-8986-4E2D-93FD-7AA8A8FEEFA6}" type="presParOf" srcId="{35688B93-15E6-45BF-BDC5-25935788F2BD}" destId="{36EEFB99-8CAF-4A95-91EC-7734F624F1A4}" srcOrd="3" destOrd="0" presId="urn:microsoft.com/office/officeart/2005/8/layout/gear1"/>
    <dgm:cxn modelId="{487B2416-CF9F-485F-A121-933EF04CDEC7}" type="presParOf" srcId="{35688B93-15E6-45BF-BDC5-25935788F2BD}" destId="{A4D15CD1-D078-401E-94B8-B767A707BB28}" srcOrd="4" destOrd="0" presId="urn:microsoft.com/office/officeart/2005/8/layout/gear1"/>
    <dgm:cxn modelId="{D3504B5B-73F6-41F3-8C2F-2A9A85C09B65}" type="presParOf" srcId="{35688B93-15E6-45BF-BDC5-25935788F2BD}" destId="{3CA49C85-76AD-4C1E-903E-F1585FF3C3CE}" srcOrd="5" destOrd="0" presId="urn:microsoft.com/office/officeart/2005/8/layout/gear1"/>
    <dgm:cxn modelId="{7A9F2310-149B-45DD-8C4A-878BA2D943E6}" type="presParOf" srcId="{35688B93-15E6-45BF-BDC5-25935788F2BD}" destId="{209B5A04-61E4-4E68-BE6E-66B667083965}" srcOrd="6" destOrd="0" presId="urn:microsoft.com/office/officeart/2005/8/layout/gear1"/>
    <dgm:cxn modelId="{E079C2DE-5D8A-4967-AFF0-5D58B3A449B5}" type="presParOf" srcId="{35688B93-15E6-45BF-BDC5-25935788F2BD}" destId="{F6AD97DD-205A-4A7F-A757-7B8BD734BF0B}" srcOrd="7" destOrd="0" presId="urn:microsoft.com/office/officeart/2005/8/layout/gear1"/>
    <dgm:cxn modelId="{591BD1ED-5717-40B5-92FE-D27012366086}" type="presParOf" srcId="{35688B93-15E6-45BF-BDC5-25935788F2BD}" destId="{C7EFC59A-57CF-4C87-BB5A-19E16C668028}" srcOrd="8" destOrd="0" presId="urn:microsoft.com/office/officeart/2005/8/layout/gear1"/>
    <dgm:cxn modelId="{30CDB8A4-3C10-47CE-B2B9-82B195715DCA}" type="presParOf" srcId="{35688B93-15E6-45BF-BDC5-25935788F2BD}" destId="{F1F72330-486F-4507-B037-1F3F94B755A5}" srcOrd="9" destOrd="0" presId="urn:microsoft.com/office/officeart/2005/8/layout/gear1"/>
    <dgm:cxn modelId="{D1D386AB-A677-4519-AD1C-2448ABE95595}" type="presParOf" srcId="{35688B93-15E6-45BF-BDC5-25935788F2BD}" destId="{29F5614A-DACD-46F5-9A65-244AD6287E2E}" srcOrd="10" destOrd="0" presId="urn:microsoft.com/office/officeart/2005/8/layout/gear1"/>
    <dgm:cxn modelId="{9828F2D5-2A2A-475D-BE86-EAEFE9C979D8}" type="presParOf" srcId="{35688B93-15E6-45BF-BDC5-25935788F2BD}" destId="{B80192E2-8175-4BF4-93EC-2CED83E7B9DB}" srcOrd="11" destOrd="0" presId="urn:microsoft.com/office/officeart/2005/8/layout/gear1"/>
    <dgm:cxn modelId="{6738A1B2-A3A4-4843-A312-043111B4AE86}" type="presParOf" srcId="{35688B93-15E6-45BF-BDC5-25935788F2BD}" destId="{B0AE109E-1508-4711-92B5-E1D977EF75B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E499B4-DDA6-478B-8F18-05535659D65B}" type="doc">
      <dgm:prSet loTypeId="urn:microsoft.com/office/officeart/2005/8/layout/lProcess2" loCatId="list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5C453B-2A15-465E-B837-5991F6154B94}">
      <dgm:prSet phldrT="[Text]"/>
      <dgm:spPr/>
      <dgm:t>
        <a:bodyPr/>
        <a:lstStyle/>
        <a:p>
          <a:r>
            <a:rPr lang="en-US" dirty="0" smtClean="0"/>
            <a:t>On </a:t>
          </a:r>
          <a:r>
            <a:rPr lang="en-US" dirty="0" err="1" smtClean="0"/>
            <a:t>Prem</a:t>
          </a:r>
          <a:endParaRPr lang="en-US" dirty="0"/>
        </a:p>
      </dgm:t>
    </dgm:pt>
    <dgm:pt modelId="{85F4E9BD-E9C5-423E-882A-C0FC7B3229CA}" type="parTrans" cxnId="{DF6F1080-B814-4EA1-B337-69EBAD1853F9}">
      <dgm:prSet/>
      <dgm:spPr/>
      <dgm:t>
        <a:bodyPr/>
        <a:lstStyle/>
        <a:p>
          <a:endParaRPr lang="en-US"/>
        </a:p>
      </dgm:t>
    </dgm:pt>
    <dgm:pt modelId="{892016C3-616F-490B-805E-8039A1050923}" type="sibTrans" cxnId="{DF6F1080-B814-4EA1-B337-69EBAD1853F9}">
      <dgm:prSet/>
      <dgm:spPr/>
      <dgm:t>
        <a:bodyPr/>
        <a:lstStyle/>
        <a:p>
          <a:endParaRPr lang="en-US"/>
        </a:p>
      </dgm:t>
    </dgm:pt>
    <dgm:pt modelId="{B24E14D9-DCBF-491F-A3BD-F43FF1228F32}">
      <dgm:prSet phldrT="[Text]"/>
      <dgm:spPr/>
      <dgm:t>
        <a:bodyPr/>
        <a:lstStyle/>
        <a:p>
          <a:r>
            <a:rPr lang="en-US" dirty="0" err="1" smtClean="0"/>
            <a:t>VxRack</a:t>
          </a:r>
          <a:endParaRPr lang="en-US" dirty="0"/>
        </a:p>
      </dgm:t>
    </dgm:pt>
    <dgm:pt modelId="{5C1633FB-280D-49D3-9F6E-37C394DBDF54}" type="parTrans" cxnId="{0F75E921-5AD3-4E13-B8ED-843B7E08F35E}">
      <dgm:prSet/>
      <dgm:spPr/>
      <dgm:t>
        <a:bodyPr/>
        <a:lstStyle/>
        <a:p>
          <a:endParaRPr lang="en-US"/>
        </a:p>
      </dgm:t>
    </dgm:pt>
    <dgm:pt modelId="{41D02161-44EB-42D2-8ED0-FEFDF6A9C516}" type="sibTrans" cxnId="{0F75E921-5AD3-4E13-B8ED-843B7E08F35E}">
      <dgm:prSet/>
      <dgm:spPr/>
      <dgm:t>
        <a:bodyPr/>
        <a:lstStyle/>
        <a:p>
          <a:endParaRPr lang="en-US"/>
        </a:p>
      </dgm:t>
    </dgm:pt>
    <dgm:pt modelId="{C6E592BD-3AF2-4421-B6F5-12AFEFFB25F0}">
      <dgm:prSet phldrT="[Text]"/>
      <dgm:spPr/>
      <dgm:t>
        <a:bodyPr/>
        <a:lstStyle/>
        <a:p>
          <a:r>
            <a:rPr lang="en-US" dirty="0" err="1" smtClean="0"/>
            <a:t>VxRail</a:t>
          </a:r>
          <a:endParaRPr lang="en-US" dirty="0"/>
        </a:p>
      </dgm:t>
    </dgm:pt>
    <dgm:pt modelId="{1E2E9982-EE7E-4020-A89D-CC7D98758E19}" type="parTrans" cxnId="{670CAA9A-CDAF-4D44-B6B1-B2951AFB36C1}">
      <dgm:prSet/>
      <dgm:spPr/>
      <dgm:t>
        <a:bodyPr/>
        <a:lstStyle/>
        <a:p>
          <a:endParaRPr lang="en-US"/>
        </a:p>
      </dgm:t>
    </dgm:pt>
    <dgm:pt modelId="{FB97395B-20F3-4468-8985-9202B8017FAF}" type="sibTrans" cxnId="{670CAA9A-CDAF-4D44-B6B1-B2951AFB36C1}">
      <dgm:prSet/>
      <dgm:spPr/>
      <dgm:t>
        <a:bodyPr/>
        <a:lstStyle/>
        <a:p>
          <a:endParaRPr lang="en-US"/>
        </a:p>
      </dgm:t>
    </dgm:pt>
    <dgm:pt modelId="{9F94C882-F58B-4BDD-A373-9A0C476A27B2}">
      <dgm:prSet phldrT="[Text]"/>
      <dgm:spPr/>
      <dgm:t>
        <a:bodyPr/>
        <a:lstStyle/>
        <a:p>
          <a:r>
            <a:rPr lang="en-US" dirty="0" smtClean="0"/>
            <a:t>Off </a:t>
          </a:r>
          <a:r>
            <a:rPr lang="en-US" dirty="0" err="1" smtClean="0"/>
            <a:t>Prem</a:t>
          </a:r>
          <a:endParaRPr lang="en-US" dirty="0"/>
        </a:p>
      </dgm:t>
    </dgm:pt>
    <dgm:pt modelId="{43ABB5B7-89E7-46D5-BD48-5E8F4E608645}" type="parTrans" cxnId="{0E97F121-2D37-4175-9D1D-EA658738779A}">
      <dgm:prSet/>
      <dgm:spPr/>
      <dgm:t>
        <a:bodyPr/>
        <a:lstStyle/>
        <a:p>
          <a:endParaRPr lang="en-US"/>
        </a:p>
      </dgm:t>
    </dgm:pt>
    <dgm:pt modelId="{9C51DCC8-DA94-483B-997F-51D079A3AB95}" type="sibTrans" cxnId="{0E97F121-2D37-4175-9D1D-EA658738779A}">
      <dgm:prSet/>
      <dgm:spPr/>
      <dgm:t>
        <a:bodyPr/>
        <a:lstStyle/>
        <a:p>
          <a:endParaRPr lang="en-US"/>
        </a:p>
      </dgm:t>
    </dgm:pt>
    <dgm:pt modelId="{C05EE40F-0F61-41A5-A926-D51705CFA21E}">
      <dgm:prSet phldrT="[Text]"/>
      <dgm:spPr/>
      <dgm:t>
        <a:bodyPr/>
        <a:lstStyle/>
        <a:p>
          <a:r>
            <a:rPr lang="en-US" dirty="0" smtClean="0"/>
            <a:t>Pivotal CF</a:t>
          </a:r>
        </a:p>
      </dgm:t>
    </dgm:pt>
    <dgm:pt modelId="{63F6BD03-0216-4BFB-9967-069B50346089}" type="parTrans" cxnId="{E2C39F72-078B-47D7-B8C9-B74C028E5601}">
      <dgm:prSet/>
      <dgm:spPr/>
      <dgm:t>
        <a:bodyPr/>
        <a:lstStyle/>
        <a:p>
          <a:endParaRPr lang="en-US"/>
        </a:p>
      </dgm:t>
    </dgm:pt>
    <dgm:pt modelId="{DCB54CC2-E191-4F9E-B72D-BC92B595EFAE}" type="sibTrans" cxnId="{E2C39F72-078B-47D7-B8C9-B74C028E5601}">
      <dgm:prSet/>
      <dgm:spPr/>
      <dgm:t>
        <a:bodyPr/>
        <a:lstStyle/>
        <a:p>
          <a:endParaRPr lang="en-US"/>
        </a:p>
      </dgm:t>
    </dgm:pt>
    <dgm:pt modelId="{3EA16BDB-9C6A-418D-B46C-674985FE8B75}">
      <dgm:prSet phldrT="[Text]"/>
      <dgm:spPr/>
      <dgm:t>
        <a:bodyPr/>
        <a:lstStyle/>
        <a:p>
          <a:r>
            <a:rPr lang="en-US" dirty="0" err="1" smtClean="0"/>
            <a:t>Virtustream</a:t>
          </a:r>
          <a:endParaRPr lang="en-US" dirty="0"/>
        </a:p>
      </dgm:t>
    </dgm:pt>
    <dgm:pt modelId="{5F9F1A74-9FAF-481A-9DFA-FDA6DA5E6A12}" type="parTrans" cxnId="{7EB72539-503A-4D32-8961-B1654CFDAB76}">
      <dgm:prSet/>
      <dgm:spPr/>
      <dgm:t>
        <a:bodyPr/>
        <a:lstStyle/>
        <a:p>
          <a:endParaRPr lang="en-US"/>
        </a:p>
      </dgm:t>
    </dgm:pt>
    <dgm:pt modelId="{38236DF4-7F19-4492-9B2F-B679B732DD48}" type="sibTrans" cxnId="{7EB72539-503A-4D32-8961-B1654CFDAB76}">
      <dgm:prSet/>
      <dgm:spPr/>
      <dgm:t>
        <a:bodyPr/>
        <a:lstStyle/>
        <a:p>
          <a:endParaRPr lang="en-US"/>
        </a:p>
      </dgm:t>
    </dgm:pt>
    <dgm:pt modelId="{7F4FD677-F301-4110-B200-BD6D0F53A785}" type="pres">
      <dgm:prSet presAssocID="{6BE499B4-DDA6-478B-8F18-05535659D65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1074A3-41E3-4C16-89AE-75455FDB8536}" type="pres">
      <dgm:prSet presAssocID="{165C453B-2A15-465E-B837-5991F6154B94}" presName="compNode" presStyleCnt="0"/>
      <dgm:spPr/>
    </dgm:pt>
    <dgm:pt modelId="{87ECB365-1EF9-48BA-9172-41BA2C0F2534}" type="pres">
      <dgm:prSet presAssocID="{165C453B-2A15-465E-B837-5991F6154B94}" presName="aNode" presStyleLbl="bgShp" presStyleIdx="0" presStyleCnt="2"/>
      <dgm:spPr/>
      <dgm:t>
        <a:bodyPr/>
        <a:lstStyle/>
        <a:p>
          <a:endParaRPr lang="en-US"/>
        </a:p>
      </dgm:t>
    </dgm:pt>
    <dgm:pt modelId="{47B1B4E1-5B25-4C21-BF59-19DDA11E4EBA}" type="pres">
      <dgm:prSet presAssocID="{165C453B-2A15-465E-B837-5991F6154B94}" presName="textNode" presStyleLbl="bgShp" presStyleIdx="0" presStyleCnt="2"/>
      <dgm:spPr/>
      <dgm:t>
        <a:bodyPr/>
        <a:lstStyle/>
        <a:p>
          <a:endParaRPr lang="en-US"/>
        </a:p>
      </dgm:t>
    </dgm:pt>
    <dgm:pt modelId="{A707BFE1-F1E9-4508-BE00-122AD40E78DE}" type="pres">
      <dgm:prSet presAssocID="{165C453B-2A15-465E-B837-5991F6154B94}" presName="compChildNode" presStyleCnt="0"/>
      <dgm:spPr/>
    </dgm:pt>
    <dgm:pt modelId="{BC44C984-E34F-4DF0-9E49-231DC3DDBEA0}" type="pres">
      <dgm:prSet presAssocID="{165C453B-2A15-465E-B837-5991F6154B94}" presName="theInnerList" presStyleCnt="0"/>
      <dgm:spPr/>
    </dgm:pt>
    <dgm:pt modelId="{171CAD64-C933-45B0-8AFE-6683B3D26763}" type="pres">
      <dgm:prSet presAssocID="{B24E14D9-DCBF-491F-A3BD-F43FF1228F32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A05AD-8FB9-4882-ABF5-48E4ECBECFA9}" type="pres">
      <dgm:prSet presAssocID="{B24E14D9-DCBF-491F-A3BD-F43FF1228F32}" presName="aSpace2" presStyleCnt="0"/>
      <dgm:spPr/>
    </dgm:pt>
    <dgm:pt modelId="{A477C0D1-968A-4596-AD12-DA4240D4BB7A}" type="pres">
      <dgm:prSet presAssocID="{C6E592BD-3AF2-4421-B6F5-12AFEFFB25F0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825794-9103-48F7-9AC1-3194D1924EB3}" type="pres">
      <dgm:prSet presAssocID="{165C453B-2A15-465E-B837-5991F6154B94}" presName="aSpace" presStyleCnt="0"/>
      <dgm:spPr/>
    </dgm:pt>
    <dgm:pt modelId="{76EACA5A-6987-4733-86DC-4F6345D589F0}" type="pres">
      <dgm:prSet presAssocID="{9F94C882-F58B-4BDD-A373-9A0C476A27B2}" presName="compNode" presStyleCnt="0"/>
      <dgm:spPr/>
    </dgm:pt>
    <dgm:pt modelId="{C29B078E-C05F-4EC0-A61E-4FAC52E8C4A2}" type="pres">
      <dgm:prSet presAssocID="{9F94C882-F58B-4BDD-A373-9A0C476A27B2}" presName="aNode" presStyleLbl="bgShp" presStyleIdx="1" presStyleCnt="2"/>
      <dgm:spPr/>
      <dgm:t>
        <a:bodyPr/>
        <a:lstStyle/>
        <a:p>
          <a:endParaRPr lang="en-US"/>
        </a:p>
      </dgm:t>
    </dgm:pt>
    <dgm:pt modelId="{5C6BDA92-0D15-47CC-B1DB-FBBAE7F88233}" type="pres">
      <dgm:prSet presAssocID="{9F94C882-F58B-4BDD-A373-9A0C476A27B2}" presName="textNode" presStyleLbl="bgShp" presStyleIdx="1" presStyleCnt="2"/>
      <dgm:spPr/>
      <dgm:t>
        <a:bodyPr/>
        <a:lstStyle/>
        <a:p>
          <a:endParaRPr lang="en-US"/>
        </a:p>
      </dgm:t>
    </dgm:pt>
    <dgm:pt modelId="{687EC1E2-3E79-4B0C-B12D-30C0C8C85CBF}" type="pres">
      <dgm:prSet presAssocID="{9F94C882-F58B-4BDD-A373-9A0C476A27B2}" presName="compChildNode" presStyleCnt="0"/>
      <dgm:spPr/>
    </dgm:pt>
    <dgm:pt modelId="{09AF030F-4F6A-4CB0-B7B0-D678F1D5DF01}" type="pres">
      <dgm:prSet presAssocID="{9F94C882-F58B-4BDD-A373-9A0C476A27B2}" presName="theInnerList" presStyleCnt="0"/>
      <dgm:spPr/>
    </dgm:pt>
    <dgm:pt modelId="{6CF0B5D7-9CBD-4D5D-90A3-219504A07506}" type="pres">
      <dgm:prSet presAssocID="{C05EE40F-0F61-41A5-A926-D51705CFA21E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10B1A-8F86-4037-9282-E21F2D8EA456}" type="pres">
      <dgm:prSet presAssocID="{C05EE40F-0F61-41A5-A926-D51705CFA21E}" presName="aSpace2" presStyleCnt="0"/>
      <dgm:spPr/>
    </dgm:pt>
    <dgm:pt modelId="{259289D9-4955-4336-A44A-58BFB4A41C6E}" type="pres">
      <dgm:prSet presAssocID="{3EA16BDB-9C6A-418D-B46C-674985FE8B75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97F121-2D37-4175-9D1D-EA658738779A}" srcId="{6BE499B4-DDA6-478B-8F18-05535659D65B}" destId="{9F94C882-F58B-4BDD-A373-9A0C476A27B2}" srcOrd="1" destOrd="0" parTransId="{43ABB5B7-89E7-46D5-BD48-5E8F4E608645}" sibTransId="{9C51DCC8-DA94-483B-997F-51D079A3AB95}"/>
    <dgm:cxn modelId="{0F75E921-5AD3-4E13-B8ED-843B7E08F35E}" srcId="{165C453B-2A15-465E-B837-5991F6154B94}" destId="{B24E14D9-DCBF-491F-A3BD-F43FF1228F32}" srcOrd="0" destOrd="0" parTransId="{5C1633FB-280D-49D3-9F6E-37C394DBDF54}" sibTransId="{41D02161-44EB-42D2-8ED0-FEFDF6A9C516}"/>
    <dgm:cxn modelId="{74EFC2E9-C3F7-435F-93ED-A5EF4C8F900A}" type="presOf" srcId="{9F94C882-F58B-4BDD-A373-9A0C476A27B2}" destId="{5C6BDA92-0D15-47CC-B1DB-FBBAE7F88233}" srcOrd="1" destOrd="0" presId="urn:microsoft.com/office/officeart/2005/8/layout/lProcess2"/>
    <dgm:cxn modelId="{DF6F1080-B814-4EA1-B337-69EBAD1853F9}" srcId="{6BE499B4-DDA6-478B-8F18-05535659D65B}" destId="{165C453B-2A15-465E-B837-5991F6154B94}" srcOrd="0" destOrd="0" parTransId="{85F4E9BD-E9C5-423E-882A-C0FC7B3229CA}" sibTransId="{892016C3-616F-490B-805E-8039A1050923}"/>
    <dgm:cxn modelId="{7EB72539-503A-4D32-8961-B1654CFDAB76}" srcId="{9F94C882-F58B-4BDD-A373-9A0C476A27B2}" destId="{3EA16BDB-9C6A-418D-B46C-674985FE8B75}" srcOrd="1" destOrd="0" parTransId="{5F9F1A74-9FAF-481A-9DFA-FDA6DA5E6A12}" sibTransId="{38236DF4-7F19-4492-9B2F-B679B732DD48}"/>
    <dgm:cxn modelId="{C0422BA4-8A75-473F-916B-61319C5780BF}" type="presOf" srcId="{165C453B-2A15-465E-B837-5991F6154B94}" destId="{87ECB365-1EF9-48BA-9172-41BA2C0F2534}" srcOrd="0" destOrd="0" presId="urn:microsoft.com/office/officeart/2005/8/layout/lProcess2"/>
    <dgm:cxn modelId="{0FF1E38B-6ADA-46D5-9028-F260E10974C8}" type="presOf" srcId="{165C453B-2A15-465E-B837-5991F6154B94}" destId="{47B1B4E1-5B25-4C21-BF59-19DDA11E4EBA}" srcOrd="1" destOrd="0" presId="urn:microsoft.com/office/officeart/2005/8/layout/lProcess2"/>
    <dgm:cxn modelId="{E2C39F72-078B-47D7-B8C9-B74C028E5601}" srcId="{9F94C882-F58B-4BDD-A373-9A0C476A27B2}" destId="{C05EE40F-0F61-41A5-A926-D51705CFA21E}" srcOrd="0" destOrd="0" parTransId="{63F6BD03-0216-4BFB-9967-069B50346089}" sibTransId="{DCB54CC2-E191-4F9E-B72D-BC92B595EFAE}"/>
    <dgm:cxn modelId="{5CC8E0BC-0A89-4C05-B462-4D6D5AE81E58}" type="presOf" srcId="{B24E14D9-DCBF-491F-A3BD-F43FF1228F32}" destId="{171CAD64-C933-45B0-8AFE-6683B3D26763}" srcOrd="0" destOrd="0" presId="urn:microsoft.com/office/officeart/2005/8/layout/lProcess2"/>
    <dgm:cxn modelId="{D044271E-023A-4FDE-BA85-A03615BF7116}" type="presOf" srcId="{C6E592BD-3AF2-4421-B6F5-12AFEFFB25F0}" destId="{A477C0D1-968A-4596-AD12-DA4240D4BB7A}" srcOrd="0" destOrd="0" presId="urn:microsoft.com/office/officeart/2005/8/layout/lProcess2"/>
    <dgm:cxn modelId="{670CAA9A-CDAF-4D44-B6B1-B2951AFB36C1}" srcId="{165C453B-2A15-465E-B837-5991F6154B94}" destId="{C6E592BD-3AF2-4421-B6F5-12AFEFFB25F0}" srcOrd="1" destOrd="0" parTransId="{1E2E9982-EE7E-4020-A89D-CC7D98758E19}" sibTransId="{FB97395B-20F3-4468-8985-9202B8017FAF}"/>
    <dgm:cxn modelId="{7F1F4141-7E7A-4BF5-8210-3D61187ABD5C}" type="presOf" srcId="{6BE499B4-DDA6-478B-8F18-05535659D65B}" destId="{7F4FD677-F301-4110-B200-BD6D0F53A785}" srcOrd="0" destOrd="0" presId="urn:microsoft.com/office/officeart/2005/8/layout/lProcess2"/>
    <dgm:cxn modelId="{9C4B1F8D-3E0D-4DF8-BED2-27346287CCBA}" type="presOf" srcId="{3EA16BDB-9C6A-418D-B46C-674985FE8B75}" destId="{259289D9-4955-4336-A44A-58BFB4A41C6E}" srcOrd="0" destOrd="0" presId="urn:microsoft.com/office/officeart/2005/8/layout/lProcess2"/>
    <dgm:cxn modelId="{DB5C5BE3-0603-4681-9DAD-7991613F5BBD}" type="presOf" srcId="{C05EE40F-0F61-41A5-A926-D51705CFA21E}" destId="{6CF0B5D7-9CBD-4D5D-90A3-219504A07506}" srcOrd="0" destOrd="0" presId="urn:microsoft.com/office/officeart/2005/8/layout/lProcess2"/>
    <dgm:cxn modelId="{857E6340-59B9-421D-BC51-015DE22DF588}" type="presOf" srcId="{9F94C882-F58B-4BDD-A373-9A0C476A27B2}" destId="{C29B078E-C05F-4EC0-A61E-4FAC52E8C4A2}" srcOrd="0" destOrd="0" presId="urn:microsoft.com/office/officeart/2005/8/layout/lProcess2"/>
    <dgm:cxn modelId="{4CB1290E-B81B-4F43-8841-A6316BB94603}" type="presParOf" srcId="{7F4FD677-F301-4110-B200-BD6D0F53A785}" destId="{131074A3-41E3-4C16-89AE-75455FDB8536}" srcOrd="0" destOrd="0" presId="urn:microsoft.com/office/officeart/2005/8/layout/lProcess2"/>
    <dgm:cxn modelId="{52373056-A6DD-4A91-9DB2-4110BB35528E}" type="presParOf" srcId="{131074A3-41E3-4C16-89AE-75455FDB8536}" destId="{87ECB365-1EF9-48BA-9172-41BA2C0F2534}" srcOrd="0" destOrd="0" presId="urn:microsoft.com/office/officeart/2005/8/layout/lProcess2"/>
    <dgm:cxn modelId="{7A50BD32-8B93-4960-87EF-747EAA0D9ADB}" type="presParOf" srcId="{131074A3-41E3-4C16-89AE-75455FDB8536}" destId="{47B1B4E1-5B25-4C21-BF59-19DDA11E4EBA}" srcOrd="1" destOrd="0" presId="urn:microsoft.com/office/officeart/2005/8/layout/lProcess2"/>
    <dgm:cxn modelId="{0CCB1306-A83C-4A41-BB09-5D09182C66E9}" type="presParOf" srcId="{131074A3-41E3-4C16-89AE-75455FDB8536}" destId="{A707BFE1-F1E9-4508-BE00-122AD40E78DE}" srcOrd="2" destOrd="0" presId="urn:microsoft.com/office/officeart/2005/8/layout/lProcess2"/>
    <dgm:cxn modelId="{D94F7E30-FC40-4430-9138-E8E0D920FEA0}" type="presParOf" srcId="{A707BFE1-F1E9-4508-BE00-122AD40E78DE}" destId="{BC44C984-E34F-4DF0-9E49-231DC3DDBEA0}" srcOrd="0" destOrd="0" presId="urn:microsoft.com/office/officeart/2005/8/layout/lProcess2"/>
    <dgm:cxn modelId="{CAC5B165-2505-4BCB-AE2B-1D5DEF7D6EEB}" type="presParOf" srcId="{BC44C984-E34F-4DF0-9E49-231DC3DDBEA0}" destId="{171CAD64-C933-45B0-8AFE-6683B3D26763}" srcOrd="0" destOrd="0" presId="urn:microsoft.com/office/officeart/2005/8/layout/lProcess2"/>
    <dgm:cxn modelId="{EF39CCF0-74F5-4D48-94D0-7D0EFE4AD625}" type="presParOf" srcId="{BC44C984-E34F-4DF0-9E49-231DC3DDBEA0}" destId="{79DA05AD-8FB9-4882-ABF5-48E4ECBECFA9}" srcOrd="1" destOrd="0" presId="urn:microsoft.com/office/officeart/2005/8/layout/lProcess2"/>
    <dgm:cxn modelId="{055A669C-D890-4E33-999C-24A955FDF950}" type="presParOf" srcId="{BC44C984-E34F-4DF0-9E49-231DC3DDBEA0}" destId="{A477C0D1-968A-4596-AD12-DA4240D4BB7A}" srcOrd="2" destOrd="0" presId="urn:microsoft.com/office/officeart/2005/8/layout/lProcess2"/>
    <dgm:cxn modelId="{7BC6C29C-C7D2-4617-A8B7-557BCF319A44}" type="presParOf" srcId="{7F4FD677-F301-4110-B200-BD6D0F53A785}" destId="{83825794-9103-48F7-9AC1-3194D1924EB3}" srcOrd="1" destOrd="0" presId="urn:microsoft.com/office/officeart/2005/8/layout/lProcess2"/>
    <dgm:cxn modelId="{2E82D393-2709-4005-9CE9-1FAA166F2EE9}" type="presParOf" srcId="{7F4FD677-F301-4110-B200-BD6D0F53A785}" destId="{76EACA5A-6987-4733-86DC-4F6345D589F0}" srcOrd="2" destOrd="0" presId="urn:microsoft.com/office/officeart/2005/8/layout/lProcess2"/>
    <dgm:cxn modelId="{FB6BDBF7-61CB-4322-9D08-145C4D06FAB8}" type="presParOf" srcId="{76EACA5A-6987-4733-86DC-4F6345D589F0}" destId="{C29B078E-C05F-4EC0-A61E-4FAC52E8C4A2}" srcOrd="0" destOrd="0" presId="urn:microsoft.com/office/officeart/2005/8/layout/lProcess2"/>
    <dgm:cxn modelId="{CEA1D896-6908-4314-A8B9-5E2BE2A4CE5D}" type="presParOf" srcId="{76EACA5A-6987-4733-86DC-4F6345D589F0}" destId="{5C6BDA92-0D15-47CC-B1DB-FBBAE7F88233}" srcOrd="1" destOrd="0" presId="urn:microsoft.com/office/officeart/2005/8/layout/lProcess2"/>
    <dgm:cxn modelId="{8EBB66E6-7EFA-41F5-B36D-C971919F2CA8}" type="presParOf" srcId="{76EACA5A-6987-4733-86DC-4F6345D589F0}" destId="{687EC1E2-3E79-4B0C-B12D-30C0C8C85CBF}" srcOrd="2" destOrd="0" presId="urn:microsoft.com/office/officeart/2005/8/layout/lProcess2"/>
    <dgm:cxn modelId="{6D28E88F-D862-40AB-B251-2D1B21466D41}" type="presParOf" srcId="{687EC1E2-3E79-4B0C-B12D-30C0C8C85CBF}" destId="{09AF030F-4F6A-4CB0-B7B0-D678F1D5DF01}" srcOrd="0" destOrd="0" presId="urn:microsoft.com/office/officeart/2005/8/layout/lProcess2"/>
    <dgm:cxn modelId="{409A3EB6-031B-4AF3-952E-6CFE776474F6}" type="presParOf" srcId="{09AF030F-4F6A-4CB0-B7B0-D678F1D5DF01}" destId="{6CF0B5D7-9CBD-4D5D-90A3-219504A07506}" srcOrd="0" destOrd="0" presId="urn:microsoft.com/office/officeart/2005/8/layout/lProcess2"/>
    <dgm:cxn modelId="{BEB9C1DF-E679-477E-AF0A-795048592E16}" type="presParOf" srcId="{09AF030F-4F6A-4CB0-B7B0-D678F1D5DF01}" destId="{DD910B1A-8F86-4037-9282-E21F2D8EA456}" srcOrd="1" destOrd="0" presId="urn:microsoft.com/office/officeart/2005/8/layout/lProcess2"/>
    <dgm:cxn modelId="{7C925B36-10FE-4BE5-8078-618E3BFEE012}" type="presParOf" srcId="{09AF030F-4F6A-4CB0-B7B0-D678F1D5DF01}" destId="{259289D9-4955-4336-A44A-58BFB4A41C6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F326B-F739-447C-BE2B-89B3E6C3F700}">
      <dsp:nvSpPr>
        <dsp:cNvPr id="0" name=""/>
        <dsp:cNvSpPr/>
      </dsp:nvSpPr>
      <dsp:spPr>
        <a:xfrm>
          <a:off x="2830376" y="2940582"/>
          <a:ext cx="2567197" cy="2567197"/>
        </a:xfrm>
        <a:prstGeom prst="gear9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Technology</a:t>
          </a:r>
          <a:endParaRPr lang="en-US" sz="2200" kern="1200" dirty="0"/>
        </a:p>
      </dsp:txBody>
      <dsp:txXfrm>
        <a:off x="3346497" y="3541936"/>
        <a:ext cx="1534955" cy="1319592"/>
      </dsp:txXfrm>
    </dsp:sp>
    <dsp:sp modelId="{36EEFB99-8CAF-4A95-91EC-7734F624F1A4}">
      <dsp:nvSpPr>
        <dsp:cNvPr id="0" name=""/>
        <dsp:cNvSpPr/>
      </dsp:nvSpPr>
      <dsp:spPr>
        <a:xfrm>
          <a:off x="938353" y="1950189"/>
          <a:ext cx="2281958" cy="2281958"/>
        </a:xfrm>
        <a:prstGeom prst="gear6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Process</a:t>
          </a:r>
          <a:endParaRPr lang="en-US" sz="2200" kern="1200" dirty="0"/>
        </a:p>
      </dsp:txBody>
      <dsp:txXfrm>
        <a:off x="1512843" y="2528151"/>
        <a:ext cx="1132978" cy="1126034"/>
      </dsp:txXfrm>
    </dsp:sp>
    <dsp:sp modelId="{209B5A04-61E4-4E68-BE6E-66B667083965}">
      <dsp:nvSpPr>
        <dsp:cNvPr id="0" name=""/>
        <dsp:cNvSpPr/>
      </dsp:nvSpPr>
      <dsp:spPr>
        <a:xfrm rot="20700000">
          <a:off x="2216483" y="375870"/>
          <a:ext cx="2235853" cy="2235853"/>
        </a:xfrm>
        <a:prstGeom prst="gear6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People</a:t>
          </a:r>
          <a:endParaRPr lang="en-US" sz="2200" kern="1200" dirty="0"/>
        </a:p>
      </dsp:txBody>
      <dsp:txXfrm rot="-20700000">
        <a:off x="2706871" y="866259"/>
        <a:ext cx="1255077" cy="1255077"/>
      </dsp:txXfrm>
    </dsp:sp>
    <dsp:sp modelId="{29F5614A-DACD-46F5-9A65-244AD6287E2E}">
      <dsp:nvSpPr>
        <dsp:cNvPr id="0" name=""/>
        <dsp:cNvSpPr/>
      </dsp:nvSpPr>
      <dsp:spPr>
        <a:xfrm rot="18796536" flipH="1" flipV="1">
          <a:off x="2418753" y="2600488"/>
          <a:ext cx="3530803" cy="3131628"/>
        </a:xfrm>
        <a:prstGeom prst="circularArrow">
          <a:avLst>
            <a:gd name="adj1" fmla="val 4687"/>
            <a:gd name="adj2" fmla="val 299029"/>
            <a:gd name="adj3" fmla="val 2543397"/>
            <a:gd name="adj4" fmla="val 1580381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192E2-8175-4BF4-93EC-2CED83E7B9DB}">
      <dsp:nvSpPr>
        <dsp:cNvPr id="0" name=""/>
        <dsp:cNvSpPr/>
      </dsp:nvSpPr>
      <dsp:spPr>
        <a:xfrm>
          <a:off x="534223" y="1438795"/>
          <a:ext cx="2918054" cy="291805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E109E-1508-4711-92B5-E1D977EF75B6}">
      <dsp:nvSpPr>
        <dsp:cNvPr id="0" name=""/>
        <dsp:cNvSpPr/>
      </dsp:nvSpPr>
      <dsp:spPr>
        <a:xfrm>
          <a:off x="1699307" y="-120348"/>
          <a:ext cx="3146250" cy="314625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8E88D-6744-4EF0-92D0-045249B8647D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BD232-EEC0-45DF-974F-9E01024A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0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2-agile-manifesto-principles-simply-explained-jacob-aliet-ondiek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rumalliance.org/community/articles/2013/november/the-agile-manifesto-principles-what-do-they-mea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earlytech.com/2014/01/04/12-factor-apps-plain-english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tl.io/blog/post/appfog-and-twelve-factor-apps-explained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1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1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73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3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0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18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82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4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</a:rPr>
              <a:t>12 Principles of Agile</a:t>
            </a: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https://www.linkedin.com/pulse/12-agile-manifesto-principles-simply-explained-jacob-aliet-ondiek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https://www.scrumalliance.org/community/articles/2013/november/the-agile-manifesto-principles-what-do-they-mean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98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the </a:t>
            </a:r>
            <a:r>
              <a:rPr lang="en-AU" smtClean="0"/>
              <a:t>Digital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96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Pay attention to the fact that PIP is resolving the packages</a:t>
            </a:r>
            <a:r>
              <a:rPr lang="en-AU" baseline="0" dirty="0" smtClean="0"/>
              <a:t> flask relies upon and installing them in the necessary order before installing “Flask”. This order is important when telling Cloud Foundry what our app requires to run</a:t>
            </a:r>
            <a:r>
              <a:rPr lang="en-AU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04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77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8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 you configure a DNS server? A load balancer? A port forwarding?</a:t>
            </a:r>
          </a:p>
          <a:p>
            <a:r>
              <a:rPr lang="en-US" dirty="0" smtClean="0"/>
              <a:t>The logs from both instances</a:t>
            </a:r>
            <a:r>
              <a:rPr lang="en-US" baseline="0" dirty="0" smtClean="0"/>
              <a:t> </a:t>
            </a:r>
            <a:r>
              <a:rPr lang="en-US" dirty="0" smtClean="0"/>
              <a:t>are being aggregated. It would be another product to do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2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SQL</a:t>
            </a:r>
            <a:r>
              <a:rPr lang="en-AU" baseline="0" dirty="0" smtClean="0"/>
              <a:t> databases in contrast normalize the data (no duplicates), better with data integrity (you cannot delete a customer and leave his orders behind in the database, the are ACID (transactions are all or nothing)</a:t>
            </a:r>
            <a:endParaRPr lang="en-AU" dirty="0" smtClean="0"/>
          </a:p>
          <a:p>
            <a:endParaRPr lang="en-US" dirty="0" smtClean="0"/>
          </a:p>
          <a:p>
            <a:r>
              <a:rPr lang="en-US" dirty="0" smtClean="0"/>
              <a:t>https://www.thoughtworks.com/insights/blog/nosql-no-problem-intro-nosql-databases</a:t>
            </a:r>
          </a:p>
          <a:p>
            <a:r>
              <a:rPr lang="en-US" dirty="0" smtClean="0"/>
              <a:t>https://martinfowler.com/articles/nosql-intro-original.pdf</a:t>
            </a:r>
          </a:p>
          <a:p>
            <a:r>
              <a:rPr lang="en-US" dirty="0" smtClean="0"/>
              <a:t>https://www.youtube.com/watch?v=Eay2Ylhuf0k</a:t>
            </a:r>
          </a:p>
          <a:p>
            <a:r>
              <a:rPr lang="en-US" dirty="0" smtClean="0"/>
              <a:t>https://martinfowler.com/articles/nosqlKeyPoints.html</a:t>
            </a:r>
          </a:p>
          <a:p>
            <a:r>
              <a:rPr lang="en-US" dirty="0" smtClean="0"/>
              <a:t>https://www.thoughtworks.com/insights/blog/nosql-databases-overview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2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https://www.thoughtworks.com/insights/blog/nosql-databases-overview</a:t>
            </a:r>
          </a:p>
          <a:p>
            <a:r>
              <a:rPr lang="en-US" dirty="0" smtClean="0"/>
              <a:t>https://www.thoughtworks.com/insights/blog/nosql-no-problem-intro-nosql-databases</a:t>
            </a:r>
          </a:p>
          <a:p>
            <a:r>
              <a:rPr lang="en-US" dirty="0" smtClean="0"/>
              <a:t>https://martinfowler.com/articles/nosql-intro-original.pdf</a:t>
            </a:r>
          </a:p>
          <a:p>
            <a:r>
              <a:rPr lang="en-US" dirty="0" smtClean="0"/>
              <a:t>https://www.youtube.com/watch?v=Eay2Ylhuf0k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To-do list for</a:t>
            </a:r>
            <a:r>
              <a:rPr lang="en-AU" baseline="0" dirty="0" smtClean="0"/>
              <a:t> an individual. Is the order important? List or keys</a:t>
            </a:r>
          </a:p>
          <a:p>
            <a:r>
              <a:rPr lang="en-AU" baseline="0" dirty="0" smtClean="0"/>
              <a:t>Skills you bring to the team as an individual</a:t>
            </a:r>
          </a:p>
          <a:p>
            <a:r>
              <a:rPr lang="en-AU" baseline="0" dirty="0" smtClean="0"/>
              <a:t>Skills we have as a team</a:t>
            </a:r>
          </a:p>
          <a:p>
            <a:r>
              <a:rPr lang="en-AU" baseline="0" dirty="0" smtClean="0"/>
              <a:t>Readings from your home temperature sensor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Readings from many temperature sensor in NSW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Readings from multiple dual temperature/humidity sensors in NSW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aseline="0" dirty="0" smtClean="0"/>
              <a:t>Track attendance to Tech Summit sessions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aseline="0" dirty="0" smtClean="0"/>
          </a:p>
          <a:p>
            <a:endParaRPr lang="en-AU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65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06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0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</a:t>
            </a:r>
            <a:r>
              <a:rPr lang="en-AU" baseline="0" dirty="0" smtClean="0"/>
              <a:t> free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version from PCF allows us up to 30 connections but sometimes is not enough</a:t>
            </a:r>
          </a:p>
          <a:p>
            <a:r>
              <a:rPr lang="en-AU" baseline="0" dirty="0" smtClean="0"/>
              <a:t>By doing this first (even if we don’t push the app) everyone gets his own </a:t>
            </a:r>
            <a:r>
              <a:rPr lang="en-AU" baseline="0" dirty="0" err="1" smtClean="0"/>
              <a:t>Redis</a:t>
            </a:r>
            <a:r>
              <a:rPr lang="en-AU" baseline="0" dirty="0" smtClean="0"/>
              <a:t> instance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5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14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https://blog.rackspace.com/introduction-to-object-storage</a:t>
            </a:r>
          </a:p>
          <a:p>
            <a:r>
              <a:rPr lang="en-US" dirty="0" smtClean="0"/>
              <a:t>http://journeytothecloud.net/an-introduction-to-object-storage/</a:t>
            </a:r>
          </a:p>
          <a:p>
            <a:r>
              <a:rPr lang="en-US" dirty="0" smtClean="0"/>
              <a:t>Improved data durability and availability meeting SEC 17-A4 requirements and Federal Common Criteria.</a:t>
            </a:r>
          </a:p>
          <a:p>
            <a:r>
              <a:rPr lang="en-US" dirty="0" smtClean="0"/>
              <a:t>ECS provides 11 x 9's durability and 3 x 9's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61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different buckets for different users, add the user name to the key name, keep track in a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7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33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9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93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: All their</a:t>
            </a:r>
            <a:r>
              <a:rPr lang="en-US" baseline="0" dirty="0" smtClean="0"/>
              <a:t> incarnation, brownfield (Bonneville), Neutrino, Photon, SDDC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94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XIO – scale-out, all flash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73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746125"/>
            <a:ext cx="5153025" cy="2898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687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4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2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8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25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r>
              <a:rPr lang="en-US" sz="1100" u="sng" kern="1200" dirty="0" smtClean="0">
                <a:solidFill>
                  <a:schemeClr val="tx1"/>
                </a:solidFill>
                <a:effectLst/>
                <a:latin typeface="MetaNormalLF-Roman" pitchFamily="34" charset="0"/>
                <a:ea typeface="+mn-ea"/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100" kern="1200" dirty="0" smtClean="0">
              <a:solidFill>
                <a:schemeClr val="tx1"/>
              </a:solidFill>
              <a:effectLst/>
              <a:latin typeface="MetaNormalLF-Roman" pitchFamily="34" charset="0"/>
              <a:ea typeface="+mn-ea"/>
              <a:cs typeface="Arial" pitchFamily="34" charset="0"/>
            </a:endParaRPr>
          </a:p>
          <a:p>
            <a:endParaRPr lang="en-US" sz="1100" b="1" dirty="0" smtClean="0"/>
          </a:p>
          <a:p>
            <a:r>
              <a:rPr lang="en-US" sz="1100" b="1" dirty="0" smtClean="0"/>
              <a:t>Codebase</a:t>
            </a:r>
            <a:r>
              <a:rPr lang="en-US" sz="1100" dirty="0" smtClean="0"/>
              <a:t>: One Codebase Tracked In Revision Control, Many Deploys</a:t>
            </a:r>
          </a:p>
          <a:p>
            <a:r>
              <a:rPr lang="en-US" sz="1100" b="1" dirty="0" smtClean="0"/>
              <a:t>Dependencies</a:t>
            </a:r>
            <a:r>
              <a:rPr lang="en-US" sz="1100" dirty="0" smtClean="0"/>
              <a:t>: Explicitly Declare And Isolate Dependencies</a:t>
            </a:r>
          </a:p>
          <a:p>
            <a:r>
              <a:rPr lang="en-US" sz="1100" b="1" dirty="0" err="1" smtClean="0"/>
              <a:t>Config</a:t>
            </a:r>
            <a:r>
              <a:rPr lang="en-US" sz="1100" dirty="0" smtClean="0"/>
              <a:t>: Store </a:t>
            </a:r>
            <a:r>
              <a:rPr lang="en-US" sz="1100" dirty="0" err="1" smtClean="0"/>
              <a:t>Config</a:t>
            </a:r>
            <a:r>
              <a:rPr lang="en-US" sz="1100" dirty="0" smtClean="0"/>
              <a:t> In The Environment</a:t>
            </a:r>
          </a:p>
          <a:p>
            <a:r>
              <a:rPr lang="en-US" sz="1100" b="1" dirty="0" smtClean="0"/>
              <a:t>Backing Services</a:t>
            </a:r>
            <a:r>
              <a:rPr lang="en-US" sz="1100" dirty="0" smtClean="0"/>
              <a:t>: Track Backing Services As Attached Resources</a:t>
            </a:r>
          </a:p>
          <a:p>
            <a:r>
              <a:rPr lang="en-US" sz="1100" b="1" dirty="0" smtClean="0"/>
              <a:t>Build, Release, Run</a:t>
            </a:r>
            <a:r>
              <a:rPr lang="en-US" sz="1100" dirty="0" smtClean="0"/>
              <a:t>: Strictly Separate Build And Run Stages</a:t>
            </a:r>
          </a:p>
          <a:p>
            <a:r>
              <a:rPr lang="en-US" sz="1100" b="1" dirty="0" smtClean="0"/>
              <a:t>Processes</a:t>
            </a:r>
            <a:r>
              <a:rPr lang="en-US" sz="1100" dirty="0" smtClean="0"/>
              <a:t>: Execute The App As One Or More Stateless Processes</a:t>
            </a:r>
          </a:p>
          <a:p>
            <a:r>
              <a:rPr lang="en-US" sz="1100" b="1" dirty="0" smtClean="0"/>
              <a:t>Port Binding</a:t>
            </a:r>
            <a:r>
              <a:rPr lang="en-US" sz="1100" dirty="0" smtClean="0"/>
              <a:t>: Export Services Via Port Binding</a:t>
            </a:r>
          </a:p>
          <a:p>
            <a:r>
              <a:rPr lang="en-US" sz="1100" b="1" dirty="0" smtClean="0"/>
              <a:t>Concurrency</a:t>
            </a:r>
            <a:r>
              <a:rPr lang="en-US" sz="1100" dirty="0" smtClean="0"/>
              <a:t>: Scale Out Via The Process Model</a:t>
            </a:r>
          </a:p>
          <a:p>
            <a:r>
              <a:rPr lang="en-US" sz="1100" b="1" dirty="0" smtClean="0"/>
              <a:t>Disposability</a:t>
            </a:r>
            <a:r>
              <a:rPr lang="en-US" sz="1100" dirty="0" smtClean="0"/>
              <a:t>: Maximize Robustness With Fast Startup And Graceful Shutdown</a:t>
            </a:r>
          </a:p>
          <a:p>
            <a:r>
              <a:rPr lang="en-US" sz="1100" b="1" dirty="0" smtClean="0"/>
              <a:t>Dev/Prod Parity</a:t>
            </a:r>
            <a:r>
              <a:rPr lang="en-US" sz="1100" dirty="0" smtClean="0"/>
              <a:t>: Keep Development, Staging, And Production As Similar As Possible</a:t>
            </a:r>
          </a:p>
          <a:p>
            <a:r>
              <a:rPr lang="en-US" sz="1100" b="1" dirty="0" smtClean="0"/>
              <a:t>Logs</a:t>
            </a:r>
            <a:r>
              <a:rPr lang="en-US" sz="1100" dirty="0" smtClean="0"/>
              <a:t>: Treat Logs As Event Streams</a:t>
            </a:r>
          </a:p>
          <a:p>
            <a:r>
              <a:rPr lang="en-US" sz="1100" b="1" dirty="0" smtClean="0"/>
              <a:t>Admin Processes</a:t>
            </a:r>
            <a:r>
              <a:rPr lang="en-US" sz="1100" dirty="0" smtClean="0"/>
              <a:t>: Run admin 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3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3"/>
              </a:rPr>
              <a:t>http://www.clearlytech.com/2014/01/04/12-factor-apps-plain-english/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US" sz="1200" u="sng" dirty="0" smtClean="0">
                <a:solidFill>
                  <a:schemeClr val="tx1"/>
                </a:solidFill>
                <a:cs typeface="Arial" pitchFamily="34" charset="0"/>
                <a:hlinkClick r:id="rId4"/>
              </a:rPr>
              <a:t>https://www.ctl.io/blog/post/appfog-and-twelve-factor-apps-explained/</a:t>
            </a:r>
            <a:endParaRPr lang="en-US" sz="1200" dirty="0" smtClean="0">
              <a:solidFill>
                <a:schemeClr val="tx1"/>
              </a:solidFill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D232-EEC0-45DF-974F-9E01024A47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85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4461" cy="687063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7110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153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852160" y="1706880"/>
            <a:ext cx="51206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59371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997" y="2209801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4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214100" cy="92075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5878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1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217920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217920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668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89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1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5364480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88951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5364480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/>
          </p:nvPr>
        </p:nvSpPr>
        <p:spPr bwMode="gray">
          <a:xfrm>
            <a:off x="488951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 bwMode="gray">
          <a:xfrm>
            <a:off x="5364480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10241280" y="1645920"/>
            <a:ext cx="146304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889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53657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53657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4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12192000" cy="6649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3" y="5486401"/>
            <a:ext cx="9247716" cy="55198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37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3" y="6047820"/>
            <a:ext cx="92477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>
                <a:solidFill>
                  <a:schemeClr val="bg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328" y="1226482"/>
            <a:ext cx="6900272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5328" y="3254375"/>
            <a:ext cx="6900272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4368800" cy="6854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85328" y="4443918"/>
            <a:ext cx="6900272" cy="4772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5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1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9042" y="356940"/>
            <a:ext cx="5713705" cy="85344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65760" y="1706880"/>
            <a:ext cx="5711813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defRPr sz="1867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6214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333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24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50354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1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6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4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4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8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7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99117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0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1"/>
            <a:ext cx="6487072" cy="648443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1706880"/>
            <a:ext cx="5730240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092200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16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22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13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5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889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84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094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5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51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64801" y="6172200"/>
            <a:ext cx="810684" cy="68580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66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464801" y="6172200"/>
            <a:ext cx="810684" cy="68580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03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997" y="2209801"/>
            <a:ext cx="6533207" cy="21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254375"/>
            <a:ext cx="8128000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4"/>
            <a:ext cx="3352800" cy="6169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7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356942"/>
            <a:ext cx="5730240" cy="886396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57302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1546195"/>
            <a:ext cx="57302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677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214100" cy="920751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5878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30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1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217920" y="1645920"/>
            <a:ext cx="54864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6217920" y="2011680"/>
            <a:ext cx="5486400" cy="393192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345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89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488951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 bwMode="gray">
          <a:xfrm>
            <a:off x="5364480" y="402336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 bwMode="gray">
          <a:xfrm>
            <a:off x="488951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 bwMode="gray">
          <a:xfrm>
            <a:off x="5364480" y="21031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gray">
          <a:xfrm>
            <a:off x="488955" y="182880"/>
            <a:ext cx="11214100" cy="914400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 bwMode="gray">
          <a:xfrm>
            <a:off x="488955" y="1097280"/>
            <a:ext cx="1121410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5"/>
          </p:nvPr>
        </p:nvSpPr>
        <p:spPr bwMode="gray">
          <a:xfrm>
            <a:off x="488951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6"/>
          </p:nvPr>
        </p:nvSpPr>
        <p:spPr bwMode="gray">
          <a:xfrm>
            <a:off x="5364480" y="1645920"/>
            <a:ext cx="463296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10241280" y="1645920"/>
            <a:ext cx="1463040" cy="36576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667" b="0">
                <a:solidFill>
                  <a:schemeClr val="tx2"/>
                </a:solidFill>
                <a:latin typeface="MetaMedium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889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9"/>
          </p:nvPr>
        </p:nvSpPr>
        <p:spPr>
          <a:xfrm>
            <a:off x="5365751" y="246888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0"/>
          </p:nvPr>
        </p:nvSpPr>
        <p:spPr>
          <a:xfrm>
            <a:off x="5365751" y="4389120"/>
            <a:ext cx="4632960" cy="1554480"/>
          </a:xfrm>
          <a:prstGeom prst="rect">
            <a:avLst/>
          </a:prstGeom>
        </p:spPr>
        <p:txBody>
          <a:bodyPr lIns="0" tIns="0" rIns="0" bIns="0"/>
          <a:lstStyle>
            <a:lvl1pPr marL="150280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1pPr>
            <a:lvl2pPr marL="311143" indent="-15451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2pPr>
            <a:lvl3pPr marL="446606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3pPr>
            <a:lvl4pPr marL="61593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4pPr>
            <a:lvl5pPr marL="772565" indent="-148163">
              <a:buFont typeface="Wingdings" pitchFamily="2" charset="2"/>
              <a:buChar char="§"/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6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7"/>
            <a:ext cx="10607040" cy="886396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589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040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748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525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754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957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06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630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72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952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1302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781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462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82" y="3009517"/>
            <a:ext cx="4061397" cy="72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7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7CE42D-61CE-4FDE-80D2-DB1E7A790374}" type="datetimeFigureOut">
              <a:rPr lang="en-US" smtClean="0"/>
              <a:t>6/11/2017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D60FD6-F7F9-459E-A06A-D037F6A86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799"/>
            <a:ext cx="11277600" cy="4730751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733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5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5867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38553" y="3025775"/>
            <a:ext cx="8064500" cy="57451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733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5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6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3025776"/>
            <a:ext cx="8064500" cy="280352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tx2"/>
              </a:buClr>
              <a:defRPr sz="2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0628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14459" cy="6870633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59" y="384153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017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58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876800" y="1881481"/>
            <a:ext cx="6826251" cy="332646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54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e">
    <p:bg bwMode="gray"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3763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51" y="6229350"/>
            <a:ext cx="10906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9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53" y="6229350"/>
            <a:ext cx="109061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6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705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758951"/>
            <a:ext cx="11214100" cy="418306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02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1355725"/>
            <a:ext cx="80645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5"/>
            <a:ext cx="2764367" cy="45878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2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2"/>
            <a:ext cx="11214100" cy="4032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638551" y="1758951"/>
            <a:ext cx="8064499" cy="41941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771650"/>
            <a:ext cx="2764367" cy="417195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15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889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3182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619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85722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343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6326718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94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smtClean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3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09072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389717" y="5143500"/>
            <a:ext cx="7315200" cy="566739"/>
          </a:xfrm>
          <a:prstGeom prst="rect">
            <a:avLst/>
          </a:prstGeom>
          <a:noFill/>
        </p:spPr>
        <p:txBody>
          <a:bodyPr anchor="t" anchorCtr="0"/>
          <a:lstStyle>
            <a:lvl1pPr algn="ctr">
              <a:defRPr sz="3733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717" y="612775"/>
            <a:ext cx="7315200" cy="43592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1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875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01"/>
            <a:ext cx="12192000" cy="514351"/>
          </a:xfrm>
          <a:prstGeom prst="rect">
            <a:avLst/>
          </a:prstGeom>
          <a:solidFill>
            <a:srgbClr val="94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-lg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  <p:pic>
        <p:nvPicPr>
          <p:cNvPr id="5" name="Picture 4" descr="RSA_Division_EMC_logo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88951" y="6246495"/>
            <a:ext cx="795072" cy="365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accent6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15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482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C-no-tag_white_RGB-150dpi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96171" y="2046432"/>
            <a:ext cx="7315200" cy="23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13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1347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79A45E-5653-47D5-A2E1-DBA30E2822F1}" type="datetimeFigureOut">
              <a:rPr lang="en-US" smtClean="0">
                <a:solidFill>
                  <a:srgbClr val="000000"/>
                </a:solidFill>
              </a:rPr>
              <a:pPr/>
              <a:t>6/11/2017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7C6EC86-BFDF-477B-A191-53D77976B6E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2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3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5181601"/>
            <a:ext cx="11178117" cy="5519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2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883" y="5791200"/>
            <a:ext cx="111781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133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9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5867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38553" y="3025775"/>
            <a:ext cx="8064500" cy="574516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3733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60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6"/>
            <a:ext cx="2764367" cy="1323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68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638551" y="880428"/>
            <a:ext cx="8064501" cy="180562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sz="5867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3025776"/>
            <a:ext cx="8064500" cy="280352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tx2"/>
              </a:buClr>
              <a:defRPr sz="24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3874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86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856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 userDrawn="1"/>
        </p:nvGrpSpPr>
        <p:grpSpPr bwMode="gray">
          <a:xfrm>
            <a:off x="0" y="0"/>
            <a:ext cx="12192000" cy="5886451"/>
            <a:chOff x="0" y="0"/>
            <a:chExt cx="9144000" cy="4414838"/>
          </a:xfrm>
        </p:grpSpPr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216850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34000">
                  <a:schemeClr val="accent1">
                    <a:tint val="13500"/>
                    <a:satMod val="250000"/>
                  </a:schemeClr>
                </a:gs>
                <a:gs pos="100000">
                  <a:schemeClr val="accent1">
                    <a:tint val="60000"/>
                    <a:satMod val="20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gray">
            <a:xfrm>
              <a:off x="0" y="2341322"/>
              <a:ext cx="9144000" cy="2073516"/>
            </a:xfrm>
            <a:prstGeom prst="rect">
              <a:avLst/>
            </a:prstGeom>
            <a:gradFill>
              <a:gsLst>
                <a:gs pos="0">
                  <a:schemeClr val="bg2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67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876800" y="1881481"/>
            <a:ext cx="6826251" cy="332646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80000"/>
              </a:lnSpc>
              <a:defRPr sz="12800">
                <a:solidFill>
                  <a:schemeClr val="tx2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7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e">
    <p:bg bwMode="gray"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74117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>
              <a:lnSpc>
                <a:spcPts val="4800"/>
              </a:lnSpc>
              <a:defRPr sz="4800">
                <a:solidFill>
                  <a:schemeClr val="tx2"/>
                </a:solidFill>
                <a:latin typeface="MetaNormalLF-Roman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24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02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6752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243840" tIns="182880" rIns="182880" bIns="18288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</a:pPr>
            <a:endParaRPr lang="en-US" sz="2667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365761" y="392217"/>
            <a:ext cx="6934388" cy="2215991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72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365761" y="3002845"/>
            <a:ext cx="6934388" cy="4103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667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78" y="5832092"/>
            <a:ext cx="2174205" cy="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94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13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1"/>
            <a:ext cx="11214100" cy="403224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sz="3200" b="0">
                <a:solidFill>
                  <a:schemeClr val="bg2"/>
                </a:solidFill>
                <a:latin typeface="MetaNormalLF-Roman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758951"/>
            <a:ext cx="11214100" cy="418306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4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1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38553" y="1355725"/>
            <a:ext cx="8064500" cy="45878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>
              <a:spcBef>
                <a:spcPts val="16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88953" y="1355725"/>
            <a:ext cx="2764367" cy="45878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88953" y="1123952"/>
            <a:ext cx="11214100" cy="40322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buNone/>
              <a:tabLst>
                <a:tab pos="1066773" algn="l"/>
              </a:tabLst>
              <a:defRPr lang="en-US" sz="3200" b="0" kern="1200" smtClean="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None/>
              <a:tabLst>
                <a:tab pos="1066773" algn="l"/>
              </a:tabLst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3638551" y="1758951"/>
            <a:ext cx="8064499" cy="4194175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488953" y="1771650"/>
            <a:ext cx="2764367" cy="4171951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71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889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buFont typeface="Arial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318251" y="1355725"/>
            <a:ext cx="5384800" cy="460851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306910" indent="-306910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>
              <a:spcBef>
                <a:spcPts val="4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3pPr>
            <a:lvl4pPr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defRPr sz="2133">
                <a:solidFill>
                  <a:schemeClr val="bg2"/>
                </a:solidFill>
              </a:defRPr>
            </a:lvl4pPr>
            <a:lvl5pPr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35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88951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 bwMode="gray">
          <a:xfrm>
            <a:off x="6326718" y="1354667"/>
            <a:ext cx="5376333" cy="4610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3200">
                <a:solidFill>
                  <a:schemeClr val="tx2"/>
                </a:solidFill>
                <a:latin typeface="MetaMediumLF-Roman" pitchFamily="34" charset="0"/>
              </a:defRPr>
            </a:lvl1pPr>
            <a:lvl2pPr marL="228594" indent="-228594">
              <a:spcBef>
                <a:spcPts val="800"/>
              </a:spcBef>
              <a:buClr>
                <a:schemeClr val="tx2"/>
              </a:buClr>
              <a:buFont typeface="Arial" pitchFamily="34" charset="0"/>
              <a:buChar char="•"/>
              <a:defRPr sz="2667">
                <a:solidFill>
                  <a:schemeClr val="bg2"/>
                </a:solidFill>
              </a:defRPr>
            </a:lvl2pPr>
            <a:lvl3pPr marL="838179" indent="-304792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defRPr sz="2133">
                <a:solidFill>
                  <a:schemeClr val="bg2"/>
                </a:solidFill>
              </a:defRPr>
            </a:lvl3pPr>
            <a:lvl4pPr marL="1295368" indent="-228594">
              <a:spcBef>
                <a:spcPts val="400"/>
              </a:spcBef>
              <a:buClr>
                <a:schemeClr val="tx2"/>
              </a:buClr>
              <a:buFont typeface="MetaNormalLF-Roman" pitchFamily="34" charset="0"/>
              <a:buChar char="•"/>
              <a:defRPr sz="1867">
                <a:solidFill>
                  <a:schemeClr val="bg2"/>
                </a:solidFill>
              </a:defRPr>
            </a:lvl4pPr>
            <a:lvl5pPr marL="1676358" indent="-228594">
              <a:spcBef>
                <a:spcPts val="400"/>
              </a:spcBef>
              <a:buClr>
                <a:schemeClr val="tx2"/>
              </a:buClr>
              <a:buFont typeface="MetaMediumLF-Roman" pitchFamily="34" charset="0"/>
              <a:buChar char="–"/>
              <a:tabLst/>
              <a:defRPr sz="1400">
                <a:solidFill>
                  <a:schemeClr val="bg2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61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smtClean="0">
                <a:solidFill>
                  <a:schemeClr val="tx2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1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88953" y="1355725"/>
            <a:ext cx="11214100" cy="4587875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Font typeface="+mj-lt"/>
              <a:buNone/>
              <a:defRPr sz="5333">
                <a:solidFill>
                  <a:schemeClr val="tx2"/>
                </a:solidFill>
              </a:defRPr>
            </a:lvl1pPr>
            <a:lvl2pPr marL="609585" indent="0" algn="r">
              <a:spcBef>
                <a:spcPts val="800"/>
              </a:spcBef>
              <a:buClr>
                <a:schemeClr val="tx2"/>
              </a:buClr>
              <a:buNone/>
              <a:defRPr>
                <a:solidFill>
                  <a:schemeClr val="bg2"/>
                </a:solidFill>
              </a:defRPr>
            </a:lvl2pPr>
            <a:lvl3pPr>
              <a:spcBef>
                <a:spcPts val="800"/>
              </a:spcBef>
              <a:buClr>
                <a:schemeClr val="tx2"/>
              </a:buClr>
              <a:defRPr>
                <a:solidFill>
                  <a:schemeClr val="bg2"/>
                </a:solidFill>
              </a:defRPr>
            </a:lvl3pPr>
            <a:lvl4pPr>
              <a:spcBef>
                <a:spcPts val="800"/>
              </a:spcBef>
              <a:buClr>
                <a:schemeClr val="tx2"/>
              </a:buClr>
              <a:buFont typeface="Wingdings" pitchFamily="2" charset="2"/>
              <a:buChar char="§"/>
              <a:defRPr>
                <a:solidFill>
                  <a:schemeClr val="bg2"/>
                </a:solidFill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14147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389717" y="5143500"/>
            <a:ext cx="7315200" cy="566739"/>
          </a:xfrm>
          <a:prstGeom prst="rect">
            <a:avLst/>
          </a:prstGeom>
          <a:noFill/>
        </p:spPr>
        <p:txBody>
          <a:bodyPr anchor="t" anchorCtr="0"/>
          <a:lstStyle>
            <a:lvl1pPr algn="ctr">
              <a:defRPr sz="3733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717" y="612775"/>
            <a:ext cx="7315200" cy="43592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46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825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7" y="352839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24144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6172201"/>
            <a:ext cx="12192000" cy="514351"/>
          </a:xfrm>
          <a:prstGeom prst="rect">
            <a:avLst/>
          </a:prstGeom>
          <a:solidFill>
            <a:srgbClr val="94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 descr="EMC logo white-lg.p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  <p:pic>
        <p:nvPicPr>
          <p:cNvPr id="5" name="Picture 4" descr="RSA_Division_EMC_logo.p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88951" y="6246495"/>
            <a:ext cx="795072" cy="3657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 bwMode="gray">
          <a:xfrm>
            <a:off x="488953" y="203201"/>
            <a:ext cx="11214100" cy="920751"/>
          </a:xfrm>
          <a:prstGeom prst="rect">
            <a:avLst/>
          </a:prstGeom>
          <a:noFill/>
        </p:spPr>
        <p:txBody>
          <a:bodyPr lIns="0" tIns="0" rIns="0" bIns="0" anchor="b" anchorCtr="0"/>
          <a:lstStyle>
            <a:lvl1pPr algn="l" defTabSz="121917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accent6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31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842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C-no-tag_white_RGB-150dpi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96171" y="2046432"/>
            <a:ext cx="7315200" cy="235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09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28120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679A45E-5653-47D5-A2E1-DBA30E2822F1}" type="datetimeFigureOut">
              <a:rPr lang="en-US" smtClean="0">
                <a:solidFill>
                  <a:srgbClr val="000000"/>
                </a:solidFill>
              </a:rPr>
              <a:pPr/>
              <a:t>6/11/2017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7C6EC86-BFDF-477B-A191-53D77976B6E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8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5884" y="5181601"/>
            <a:ext cx="11178117" cy="551985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267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5883" y="5791200"/>
            <a:ext cx="111781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133">
                <a:solidFill>
                  <a:schemeClr val="bg2"/>
                </a:solidFill>
                <a:latin typeface="Architects Daughter"/>
                <a:cs typeface="Architects Daughter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EMC-Ta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38" y="6144683"/>
            <a:ext cx="829911" cy="7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209037" cy="68675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5761" y="2331028"/>
            <a:ext cx="9134535" cy="1994392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7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825" y="6451335"/>
            <a:ext cx="901233" cy="1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894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12192000" cy="6649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3" y="5486401"/>
            <a:ext cx="9247716" cy="55198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37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3" y="6047820"/>
            <a:ext cx="9247716" cy="35999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133">
                <a:solidFill>
                  <a:schemeClr val="bg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6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5328" y="1226482"/>
            <a:ext cx="6900272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5328" y="3254375"/>
            <a:ext cx="6900272" cy="10890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200">
                <a:solidFill>
                  <a:srgbClr val="717074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3173"/>
            <a:ext cx="4368800" cy="6854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885328" y="4443918"/>
            <a:ext cx="6900272" cy="4772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298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0" y="1226482"/>
            <a:ext cx="8128000" cy="159291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3225800"/>
            <a:ext cx="8128000" cy="2540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1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6"/>
            <a:ext cx="10607040" cy="85344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59" y="1706880"/>
            <a:ext cx="10607039" cy="42672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12537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3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112776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chemeClr val="bg2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chemeClr val="bg2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chemeClr val="bg2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0341" y="6229350"/>
            <a:ext cx="10906125" cy="62865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011747" y="6036906"/>
            <a:ext cx="1380931" cy="192444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727200"/>
            <a:ext cx="112776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320799"/>
            <a:ext cx="81280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320800"/>
            <a:ext cx="2844800" cy="45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5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57600" y="1727199"/>
            <a:ext cx="8128000" cy="41656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508000" y="1727200"/>
            <a:ext cx="2844800" cy="416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0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05884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304792" indent="-304792">
              <a:spcBef>
                <a:spcPts val="1600"/>
              </a:spcBef>
              <a:buClr>
                <a:schemeClr val="tx2"/>
              </a:buClr>
              <a:defRPr sz="32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400"/>
              </a:spcBef>
              <a:buClr>
                <a:schemeClr val="tx2"/>
              </a:buClr>
              <a:defRPr sz="2667">
                <a:solidFill>
                  <a:srgbClr val="717074"/>
                </a:solidFill>
                <a:latin typeface="+mn-lt"/>
              </a:defRPr>
            </a:lvl2pPr>
            <a:lvl3pPr marL="1445648" indent="-226478">
              <a:spcBef>
                <a:spcPts val="400"/>
              </a:spcBef>
              <a:buClr>
                <a:schemeClr val="tx2"/>
              </a:buClr>
              <a:defRPr sz="2133">
                <a:solidFill>
                  <a:srgbClr val="717074"/>
                </a:solidFill>
                <a:latin typeface="+mn-lt"/>
              </a:defRPr>
            </a:lvl3pPr>
            <a:lvl4pPr marL="1907070" indent="-224361">
              <a:spcBef>
                <a:spcPts val="4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4pPr>
            <a:lvl5pPr marL="236002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2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5759" y="1463040"/>
            <a:ext cx="10607040" cy="31845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59" y="353695"/>
            <a:ext cx="10607040" cy="85344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65760" y="2072640"/>
            <a:ext cx="10607040" cy="402336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4098" indent="-30902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333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defRPr sz="16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35818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117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99117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6412089" y="1349022"/>
            <a:ext cx="5384800" cy="454377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600"/>
              </a:spcBef>
              <a:buClr>
                <a:schemeClr val="tx2"/>
              </a:buClr>
              <a:buNone/>
              <a:defRPr sz="2667">
                <a:solidFill>
                  <a:schemeClr val="tx2"/>
                </a:solidFill>
              </a:defRPr>
            </a:lvl1pPr>
            <a:lvl2pPr marL="226478" indent="-226478">
              <a:spcBef>
                <a:spcPts val="1600"/>
              </a:spcBef>
              <a:buClr>
                <a:schemeClr val="tx2"/>
              </a:buClr>
              <a:buFont typeface="Arial"/>
              <a:buChar char="•"/>
              <a:defRPr sz="2400">
                <a:solidFill>
                  <a:srgbClr val="717074"/>
                </a:solidFill>
              </a:defRPr>
            </a:lvl2pPr>
            <a:lvl3pPr marL="687900" indent="-224361">
              <a:spcBef>
                <a:spcPts val="400"/>
              </a:spcBef>
              <a:buClr>
                <a:schemeClr val="tx2"/>
              </a:buClr>
              <a:buFont typeface="Lucida Grande"/>
              <a:buChar char="­"/>
              <a:defRPr sz="1867">
                <a:solidFill>
                  <a:srgbClr val="717074"/>
                </a:solidFill>
              </a:defRPr>
            </a:lvl3pPr>
            <a:lvl4pPr marL="1140855" indent="-226478">
              <a:spcBef>
                <a:spcPts val="400"/>
              </a:spcBef>
              <a:buClr>
                <a:schemeClr val="tx2"/>
              </a:buClr>
              <a:buFont typeface="Arial"/>
              <a:buChar char="•"/>
              <a:defRPr sz="1467">
                <a:solidFill>
                  <a:srgbClr val="717074"/>
                </a:solidFill>
              </a:defRPr>
            </a:lvl4pPr>
            <a:lvl5pPr marL="1602277" indent="-224361">
              <a:spcBef>
                <a:spcPts val="400"/>
              </a:spcBef>
              <a:buClr>
                <a:schemeClr val="tx2"/>
              </a:buClr>
              <a:buFont typeface="Arial"/>
              <a:buChar char="–"/>
              <a:defRPr sz="14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5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7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22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0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6228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8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84" y="304801"/>
            <a:ext cx="11277600" cy="6096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682043"/>
            <a:ext cx="11214100" cy="42615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6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6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666933" indent="-228594">
              <a:spcBef>
                <a:spcPts val="400"/>
              </a:spcBef>
              <a:buClr>
                <a:schemeClr val="accent6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05885" y="937334"/>
            <a:ext cx="11266311" cy="4032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667">
                <a:solidFill>
                  <a:srgbClr val="717074"/>
                </a:solidFill>
                <a:latin typeface="+mj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55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094"/>
            <a:ext cx="11214100" cy="457270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accent5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accent5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accent5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63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Wingdings" pitchFamily="2" charset="2"/>
              <a:buChar char="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464801" y="6172200"/>
            <a:ext cx="810684" cy="68580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90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17174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1717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rgbClr val="717074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rgbClr val="717074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464801" y="6172200"/>
            <a:ext cx="810684" cy="68580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104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505885" y="1320800"/>
            <a:ext cx="11214100" cy="4572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304792" indent="-304792">
              <a:spcBef>
                <a:spcPts val="1600"/>
              </a:spcBef>
              <a:buClr>
                <a:schemeClr val="tx1"/>
              </a:buClr>
              <a:buFont typeface="Arial"/>
              <a:buChar char="•"/>
              <a:defRPr sz="32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–"/>
              <a:defRPr sz="2667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▪"/>
              <a:defRPr sz="2133">
                <a:solidFill>
                  <a:schemeClr val="bg2"/>
                </a:solidFill>
                <a:latin typeface="Verdana" pitchFamily="34" charset="0"/>
              </a:defRPr>
            </a:lvl3pPr>
            <a:lvl4pPr marL="2211862" indent="-383108">
              <a:spcBef>
                <a:spcPts val="400"/>
              </a:spcBef>
              <a:buClr>
                <a:schemeClr val="tx1"/>
              </a:buClr>
              <a:buFont typeface="Verdana" pitchFamily="34" charset="0"/>
              <a:buChar char="—"/>
              <a:defRPr sz="1600">
                <a:solidFill>
                  <a:schemeClr val="bg2"/>
                </a:solidFill>
                <a:latin typeface="Verdana" pitchFamily="34" charset="0"/>
              </a:defRPr>
            </a:lvl4pPr>
            <a:lvl5pPr marL="2743131" indent="-304792">
              <a:spcBef>
                <a:spcPts val="400"/>
              </a:spcBef>
              <a:buClr>
                <a:schemeClr val="tx1"/>
              </a:buClr>
              <a:buFont typeface="Arial"/>
              <a:buChar char="•"/>
              <a:defRPr sz="1467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0479193" y="6172201"/>
            <a:ext cx="790963" cy="68580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505883" y="304801"/>
            <a:ext cx="11214100" cy="61383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4267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3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image" Target="../media/image8.png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image" Target="../media/image1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6/11/2017</a:t>
            </a:fld>
            <a:endParaRPr lang="en-US" sz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2527302" y="6433773"/>
            <a:ext cx="866049" cy="1661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bg1"/>
                </a:buClr>
              </a:pPr>
              <a:t>6/11/2017</a:t>
            </a:fld>
            <a:endParaRPr lang="en-US" sz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0" y="6428572"/>
            <a:ext cx="12192000" cy="43178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sz="1133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</a:pPr>
            <a:endParaRPr lang="en-US" sz="1133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3699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12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1200" b="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52" y="6451805"/>
            <a:ext cx="900493" cy="1600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2763" y="6498463"/>
            <a:ext cx="353568" cy="11887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1200" b="0" kern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02313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</p:sldLayoutIdLst>
  <p:transition spd="med"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3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 b="1">
          <a:solidFill>
            <a:schemeClr val="accent1"/>
          </a:solidFill>
          <a:latin typeface="Arial Black" pitchFamily="34" charset="0"/>
        </a:defRPr>
      </a:lvl5pPr>
      <a:lvl6pPr marL="609585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6pPr>
      <a:lvl7pPr marL="121917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7pPr>
      <a:lvl8pPr marL="182875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8pPr>
      <a:lvl9pPr marL="2438339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5867" b="1">
          <a:solidFill>
            <a:schemeClr val="accent1"/>
          </a:solidFill>
          <a:latin typeface="Arial Black" pitchFamily="34" charset="0"/>
        </a:defRPr>
      </a:lvl9pPr>
    </p:titleStyle>
    <p:bodyStyle>
      <a:lvl1pPr marL="304792" indent="-304792" algn="l" rtl="0" eaLnBrk="1" fontAlgn="base" hangingPunct="1">
        <a:lnSpc>
          <a:spcPct val="100000"/>
        </a:lnSpc>
        <a:spcBef>
          <a:spcPts val="16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867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766214" indent="-311143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6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1212820" indent="-294210" algn="l" rtl="0" eaLnBrk="1" fontAlgn="base" hangingPunct="1">
        <a:lnSpc>
          <a:spcPct val="100000"/>
        </a:lnSpc>
        <a:spcBef>
          <a:spcPts val="4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661542" indent="-296326" algn="l" rtl="0" eaLnBrk="1" fontAlgn="base" hangingPunct="1">
        <a:lnSpc>
          <a:spcPct val="90000"/>
        </a:lnSpc>
        <a:spcBef>
          <a:spcPts val="4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333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2144130" indent="-315376" algn="l" rtl="0" eaLnBrk="1" fontAlgn="base" hangingPunct="1">
        <a:lnSpc>
          <a:spcPct val="90000"/>
        </a:lnSpc>
        <a:spcBef>
          <a:spcPts val="1067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24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75371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6pPr>
      <a:lvl7pPr marL="3363300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7pPr>
      <a:lvl8pPr marL="3972885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8pPr>
      <a:lvl9pPr marL="4582469" indent="-31537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2133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11404600" y="6710722"/>
            <a:ext cx="7112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fld id="{61F684CE-B7BB-4223-BA2B-B47808B845F1}" type="slidenum">
              <a:rPr lang="en-US" sz="1067" smtClean="0">
                <a:solidFill>
                  <a:srgbClr val="4D4D4D"/>
                </a:solidFill>
                <a:latin typeface="MetaNormalLF-Roman" pitchFamily="34" charset="0"/>
              </a:rPr>
              <a:pPr algn="r">
                <a:defRPr/>
              </a:pPr>
              <a:t>‹#›</a:t>
            </a:fld>
            <a:endParaRPr lang="en-US" sz="1067" dirty="0" smtClean="0">
              <a:solidFill>
                <a:srgbClr val="4D4D4D"/>
              </a:solidFill>
              <a:latin typeface="MetaNormalLF-Roman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88952" y="6691266"/>
            <a:ext cx="336149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67" dirty="0" smtClean="0">
                <a:solidFill>
                  <a:srgbClr val="4D4D4D"/>
                </a:solidFill>
                <a:latin typeface="MetaNormalLF-Roman" pitchFamily="34" charset="0"/>
              </a:rPr>
              <a:t>© Copyright 2016 EMC Corporation. All rights reserved.</a:t>
            </a:r>
            <a:endParaRPr lang="en-US" sz="1067" dirty="0">
              <a:solidFill>
                <a:srgbClr val="4D4D4D"/>
              </a:solidFill>
              <a:latin typeface="MetaNormalLF-Roman" pitchFamily="34" charset="0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7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6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3733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32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667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 bwMode="gray">
          <a:xfrm flipH="1">
            <a:off x="11404600" y="6710722"/>
            <a:ext cx="711200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defRPr/>
            </a:pPr>
            <a:fld id="{61F684CE-B7BB-4223-BA2B-B47808B845F1}" type="slidenum">
              <a:rPr lang="en-US" sz="1067" smtClean="0">
                <a:solidFill>
                  <a:srgbClr val="4D4D4D"/>
                </a:solidFill>
                <a:latin typeface="MetaNormalLF-Roman" pitchFamily="34" charset="0"/>
              </a:rPr>
              <a:pPr algn="r">
                <a:defRPr/>
              </a:pPr>
              <a:t>‹#›</a:t>
            </a:fld>
            <a:endParaRPr lang="en-US" sz="1067" dirty="0" smtClean="0">
              <a:solidFill>
                <a:srgbClr val="4D4D4D"/>
              </a:solidFill>
              <a:latin typeface="MetaNormalLF-Roman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gray">
          <a:xfrm>
            <a:off x="488952" y="6691266"/>
            <a:ext cx="336149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67" dirty="0" smtClean="0">
                <a:solidFill>
                  <a:srgbClr val="4D4D4D"/>
                </a:solidFill>
                <a:latin typeface="MetaNormalLF-Roman" pitchFamily="34" charset="0"/>
              </a:rPr>
              <a:t>© Copyright 2016 EMC Corporation. All rights reserved.</a:t>
            </a:r>
            <a:endParaRPr lang="en-US" sz="1067" dirty="0">
              <a:solidFill>
                <a:srgbClr val="4D4D4D"/>
              </a:solidFill>
              <a:latin typeface="MetaNormalLF-Roman" pitchFamily="34" charset="0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8" cstate="screen"/>
          <a:srcRect/>
          <a:stretch>
            <a:fillRect/>
          </a:stretch>
        </p:blipFill>
        <p:spPr>
          <a:xfrm>
            <a:off x="10680701" y="6254862"/>
            <a:ext cx="1022351" cy="3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3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98" r:id="rId2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3733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32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667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34800" y="6710722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z="800" smtClean="0">
                <a:solidFill>
                  <a:srgbClr val="717074"/>
                </a:solidFill>
                <a:latin typeface="Arial" pitchFamily="34" charset="0"/>
              </a:rPr>
              <a:pPr algn="r"/>
              <a:t>‹#›</a:t>
            </a:fld>
            <a:endParaRPr lang="en-US" sz="800" dirty="0" smtClean="0">
              <a:solidFill>
                <a:srgbClr val="717074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199"/>
            <a:ext cx="790963" cy="68580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839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734800" y="6710722"/>
            <a:ext cx="381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z="800" smtClean="0">
                <a:solidFill>
                  <a:srgbClr val="717074"/>
                </a:solidFill>
                <a:latin typeface="Arial" pitchFamily="34" charset="0"/>
              </a:rPr>
              <a:pPr algn="r"/>
              <a:t>‹#›</a:t>
            </a:fld>
            <a:endParaRPr lang="en-US" sz="800" dirty="0" smtClean="0">
              <a:solidFill>
                <a:srgbClr val="717074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479193" y="6172199"/>
            <a:ext cx="790963" cy="68580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667" dirty="0">
                <a:solidFill>
                  <a:srgbClr val="FFFFFF"/>
                </a:solidFill>
              </a:endParaRPr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488953" y="6710722"/>
            <a:ext cx="28982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717074"/>
                </a:solidFill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41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U0llRltyF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html/html_style_sheet.htm" TargetMode="External"/><Relationship Id="rId3" Type="http://schemas.openxmlformats.org/officeDocument/2006/relationships/hyperlink" Target="https://portal.ecstestdrive.com/Account/Register" TargetMode="External"/><Relationship Id="rId7" Type="http://schemas.openxmlformats.org/officeDocument/2006/relationships/hyperlink" Target="http://htmldog.com/guides/html/beginner/" TargetMode="External"/><Relationship Id="rId2" Type="http://schemas.openxmlformats.org/officeDocument/2006/relationships/hyperlink" Target="https://github.com/join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www.codecademy.com/learn/python" TargetMode="External"/><Relationship Id="rId5" Type="http://schemas.openxmlformats.org/officeDocument/2006/relationships/hyperlink" Target="https://aws.amazon.com/free/" TargetMode="External"/><Relationship Id="rId4" Type="http://schemas.openxmlformats.org/officeDocument/2006/relationships/hyperlink" Target="https://run.pivotal.io/pricing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cli.run.pivotal.io/stable?release=windows64-exe&amp;source=github" TargetMode="External"/><Relationship Id="rId7" Type="http://schemas.openxmlformats.org/officeDocument/2006/relationships/hyperlink" Target="https://notepad-plus-plus.org/repository/7.x/7.4.1/npp.7.4.1.Installer.x64.exe" TargetMode="External"/><Relationship Id="rId2" Type="http://schemas.openxmlformats.org/officeDocument/2006/relationships/hyperlink" Target="https://www.python.org/ftp/python/2.7.12/python-2.7.12.msi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download.docker.com/win/stable/DockerToolbox.exe" TargetMode="External"/><Relationship Id="rId5" Type="http://schemas.openxmlformats.org/officeDocument/2006/relationships/hyperlink" Target="http://download.virtualbox.org/virtualbox/5.1.22/VirtualBox-5.1.22-115126-Win.exe" TargetMode="External"/><Relationship Id="rId4" Type="http://schemas.openxmlformats.org/officeDocument/2006/relationships/hyperlink" Target="http://s3browser.com/download/s3browser-6-5-9.ex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anzforum.cfapps.io/" TargetMode="External"/><Relationship Id="rId2" Type="http://schemas.openxmlformats.org/officeDocument/2006/relationships/hyperlink" Target="http://asec16.cfapps.io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ermegn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redi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rmegno/GeekDay-Lab2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jpe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5" Type="http://schemas.openxmlformats.org/officeDocument/2006/relationships/image" Target="../media/image72.pn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png"/><Relationship Id="rId14" Type="http://schemas.openxmlformats.org/officeDocument/2006/relationships/image" Target="../media/image7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6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75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labs/blob/master/beginner/chapters/alpine.md" TargetMode="External"/><Relationship Id="rId1" Type="http://schemas.openxmlformats.org/officeDocument/2006/relationships/slideLayout" Target="../slideLayouts/slideLayout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lpython.com/blog/python/introduction-to-mongodb-and-python/" TargetMode="External"/><Relationship Id="rId1" Type="http://schemas.openxmlformats.org/officeDocument/2006/relationships/slideLayout" Target="../slideLayouts/slideLayout5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getting-started/tutorials/deploy-docker-containers/" TargetMode="External"/><Relationship Id="rId1" Type="http://schemas.openxmlformats.org/officeDocument/2006/relationships/slideLayout" Target="../slideLayouts/slideLayout5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1987" y="238025"/>
            <a:ext cx="7496093" cy="22159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Agile/CNA Session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81990" y="2853760"/>
            <a:ext cx="6934388" cy="1805815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Pied Piper Program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7th June 2017</a:t>
            </a:r>
          </a:p>
          <a:p>
            <a:r>
              <a:rPr lang="en-US" b="0" i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Alberto Ramos</a:t>
            </a:r>
          </a:p>
          <a:p>
            <a:pPr>
              <a:spcBef>
                <a:spcPts val="0"/>
              </a:spcBef>
            </a:pPr>
            <a:r>
              <a:rPr lang="en-AU" sz="2400" b="0" i="1" dirty="0" smtClean="0">
                <a:solidFill>
                  <a:schemeClr val="tx2">
                    <a:lumMod val="85000"/>
                  </a:schemeClr>
                </a:solidFill>
              </a:rPr>
              <a:t>@</a:t>
            </a:r>
            <a:r>
              <a:rPr lang="en-AU" sz="2400" b="0" i="1" dirty="0" err="1" smtClean="0">
                <a:solidFill>
                  <a:schemeClr val="tx2">
                    <a:lumMod val="85000"/>
                  </a:schemeClr>
                </a:solidFill>
              </a:rPr>
              <a:t>AlbertoSyd</a:t>
            </a:r>
            <a:endParaRPr lang="en-US" sz="2400" b="0" i="1" dirty="0" smtClean="0">
              <a:solidFill>
                <a:schemeClr val="tx2">
                  <a:lumMod val="8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7" y="143294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645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achieve it? 12-Factors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420549" cy="4833202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 smtClean="0"/>
              <a:t>Port </a:t>
            </a:r>
            <a:r>
              <a:rPr lang="en-US" sz="4000" b="1" dirty="0"/>
              <a:t>Binding</a:t>
            </a:r>
            <a:r>
              <a:rPr lang="en-US" sz="4000" dirty="0"/>
              <a:t>: Export </a:t>
            </a:r>
            <a:r>
              <a:rPr lang="en-US" sz="4000" dirty="0" smtClean="0"/>
              <a:t>services via port binding. Use a URL </a:t>
            </a:r>
            <a:endParaRPr lang="en-US" sz="4000" dirty="0"/>
          </a:p>
          <a:p>
            <a:r>
              <a:rPr lang="en-US" sz="4000" b="1" dirty="0"/>
              <a:t>Concurrency</a:t>
            </a:r>
            <a:r>
              <a:rPr lang="en-US" sz="4000" dirty="0"/>
              <a:t>: </a:t>
            </a:r>
            <a:r>
              <a:rPr lang="en-US" sz="4000" dirty="0" smtClean="0"/>
              <a:t>Use lots of (scaled-out) little processes (“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”) to increase concurrency</a:t>
            </a:r>
            <a:endParaRPr lang="en-US" sz="4000" dirty="0"/>
          </a:p>
          <a:p>
            <a:r>
              <a:rPr lang="en-US" sz="4000" b="1" dirty="0"/>
              <a:t>Disposability</a:t>
            </a:r>
            <a:r>
              <a:rPr lang="en-US" sz="4000" dirty="0"/>
              <a:t>: Maximize </a:t>
            </a:r>
            <a:r>
              <a:rPr lang="en-US" sz="4000" dirty="0" smtClean="0"/>
              <a:t>robustness with fast startup and graceful shutdown</a:t>
            </a:r>
            <a:endParaRPr lang="en-US" sz="4000" dirty="0"/>
          </a:p>
          <a:p>
            <a:r>
              <a:rPr lang="en-US" sz="4000" b="1" dirty="0"/>
              <a:t>Dev/Prod Parity</a:t>
            </a:r>
            <a:r>
              <a:rPr lang="en-US" sz="4000" dirty="0"/>
              <a:t>: Keep </a:t>
            </a:r>
            <a:r>
              <a:rPr lang="en-US" sz="4000" dirty="0" err="1" smtClean="0"/>
              <a:t>dev</a:t>
            </a:r>
            <a:r>
              <a:rPr lang="en-US" sz="4000" dirty="0" smtClean="0"/>
              <a:t>/staging/prod as similar as possible. Intuitive but important in a world of very fast release cycles</a:t>
            </a:r>
            <a:endParaRPr lang="en-US" sz="4000" dirty="0"/>
          </a:p>
          <a:p>
            <a:r>
              <a:rPr lang="en-US" sz="4000" b="1" dirty="0"/>
              <a:t>Logs</a:t>
            </a:r>
            <a:r>
              <a:rPr lang="en-US" sz="4000" dirty="0"/>
              <a:t>: Treat </a:t>
            </a:r>
            <a:r>
              <a:rPr lang="en-US" sz="4000" dirty="0" smtClean="0"/>
              <a:t>logs as event streams. Consolidate and use them</a:t>
            </a:r>
            <a:endParaRPr lang="en-US" sz="4000" dirty="0"/>
          </a:p>
          <a:p>
            <a:r>
              <a:rPr lang="en-US" sz="4000" b="1" dirty="0"/>
              <a:t>Admin Processes</a:t>
            </a:r>
            <a:r>
              <a:rPr lang="en-US" sz="4000" dirty="0"/>
              <a:t>: Run </a:t>
            </a:r>
            <a:r>
              <a:rPr lang="en-US" sz="4000" dirty="0" smtClean="0"/>
              <a:t>admin/management </a:t>
            </a:r>
            <a:r>
              <a:rPr lang="en-US" sz="4000" dirty="0"/>
              <a:t>tasks </a:t>
            </a:r>
            <a:r>
              <a:rPr lang="en-US" sz="4000" dirty="0" smtClean="0"/>
              <a:t>off a box in the production environment that is identical to production 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08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How do they achieve it? 12-Factors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Codebase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Dependencies</a:t>
            </a:r>
          </a:p>
          <a:p>
            <a:r>
              <a:rPr lang="en-US" dirty="0" err="1">
                <a:latin typeface="+mj-lt"/>
              </a:rPr>
              <a:t>Config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Backing services </a:t>
            </a:r>
          </a:p>
          <a:p>
            <a:r>
              <a:rPr lang="en-US" dirty="0" smtClean="0">
                <a:latin typeface="+mj-lt"/>
              </a:rPr>
              <a:t>Build, release</a:t>
            </a:r>
            <a:r>
              <a:rPr lang="en-US" dirty="0">
                <a:latin typeface="+mj-lt"/>
              </a:rPr>
              <a:t>, run</a:t>
            </a:r>
          </a:p>
          <a:p>
            <a:r>
              <a:rPr lang="en-US" dirty="0" smtClean="0">
                <a:latin typeface="+mj-lt"/>
              </a:rPr>
              <a:t>Processes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Port binding</a:t>
            </a:r>
          </a:p>
          <a:p>
            <a:r>
              <a:rPr lang="en-US" dirty="0">
                <a:latin typeface="+mj-lt"/>
              </a:rPr>
              <a:t>Concurrency</a:t>
            </a:r>
          </a:p>
          <a:p>
            <a:r>
              <a:rPr lang="en-US" dirty="0">
                <a:latin typeface="+mj-lt"/>
              </a:rPr>
              <a:t>Disposability</a:t>
            </a:r>
          </a:p>
          <a:p>
            <a:r>
              <a:rPr lang="en-US" dirty="0">
                <a:latin typeface="+mj-lt"/>
              </a:rPr>
              <a:t>Dev/Prod parity</a:t>
            </a:r>
          </a:p>
          <a:p>
            <a:r>
              <a:rPr lang="en-US" dirty="0">
                <a:latin typeface="+mj-lt"/>
              </a:rPr>
              <a:t>Logs </a:t>
            </a:r>
          </a:p>
          <a:p>
            <a:r>
              <a:rPr lang="en-US" dirty="0">
                <a:latin typeface="+mj-lt"/>
              </a:rPr>
              <a:t>Admin processes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19348" y="2046433"/>
            <a:ext cx="2841945" cy="537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19348" y="1278338"/>
            <a:ext cx="5815217" cy="691284"/>
            <a:chOff x="539510" y="958753"/>
            <a:chExt cx="4361413" cy="518463"/>
          </a:xfrm>
        </p:grpSpPr>
        <p:sp>
          <p:nvSpPr>
            <p:cNvPr id="5" name="Rounded Rectangle 4"/>
            <p:cNvSpPr/>
            <p:nvPr/>
          </p:nvSpPr>
          <p:spPr>
            <a:xfrm>
              <a:off x="539510" y="1016361"/>
              <a:ext cx="2131459" cy="4032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1" name="Rounded Rectangular Callout 20"/>
            <p:cNvSpPr/>
            <p:nvPr/>
          </p:nvSpPr>
          <p:spPr>
            <a:xfrm>
              <a:off x="3172713" y="958753"/>
              <a:ext cx="1728210" cy="518463"/>
            </a:xfrm>
            <a:prstGeom prst="wedgeRoundRectCallout">
              <a:avLst>
                <a:gd name="adj1" fmla="val -77522"/>
                <a:gd name="adj2" fmla="val 12109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Ex: GitHub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9347" y="2737716"/>
            <a:ext cx="5851448" cy="1861083"/>
            <a:chOff x="539510" y="2053287"/>
            <a:chExt cx="4388586" cy="1395812"/>
          </a:xfrm>
        </p:grpSpPr>
        <p:sp>
          <p:nvSpPr>
            <p:cNvPr id="8" name="Rounded Rectangle 7"/>
            <p:cNvSpPr/>
            <p:nvPr/>
          </p:nvSpPr>
          <p:spPr>
            <a:xfrm>
              <a:off x="539510" y="2053287"/>
              <a:ext cx="2131459" cy="4032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3074218" y="2456536"/>
              <a:ext cx="1853878" cy="992563"/>
            </a:xfrm>
            <a:prstGeom prst="wedgeRoundRectCallout">
              <a:avLst>
                <a:gd name="adj1" fmla="val -97930"/>
                <a:gd name="adj2" fmla="val -82394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Store in the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723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No Point in reinventing the wheel:</a:t>
            </a:r>
          </a:p>
          <a:p>
            <a:pPr lvl="1"/>
            <a:endParaRPr lang="en-AU" dirty="0" smtClean="0"/>
          </a:p>
          <a:p>
            <a:pPr marL="0" indent="0">
              <a:buNone/>
            </a:pPr>
            <a:r>
              <a:rPr lang="en-AU" dirty="0" smtClean="0">
                <a:hlinkClick r:id="rId3"/>
              </a:rPr>
              <a:t>https</a:t>
            </a:r>
            <a:r>
              <a:rPr lang="en-AU" dirty="0">
                <a:hlinkClick r:id="rId3"/>
              </a:rPr>
              <a:t>://guides.github.com/activities/hello-world</a:t>
            </a:r>
            <a:r>
              <a:rPr lang="en-AU" dirty="0" smtClean="0">
                <a:hlinkClick r:id="rId3"/>
              </a:rPr>
              <a:t>/</a:t>
            </a:r>
            <a:endParaRPr lang="en-AU" dirty="0" smtClean="0"/>
          </a:p>
          <a:p>
            <a:pPr lvl="1"/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824290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3496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about </a:t>
            </a:r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7"/>
            <a:ext cx="11214100" cy="844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+mj-lt"/>
              </a:rPr>
              <a:t>First two famous quotes: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gray">
          <a:xfrm>
            <a:off x="730121" y="2135053"/>
            <a:ext cx="11214100" cy="2062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733" i="1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 didn’t change anything!</a:t>
            </a:r>
          </a:p>
          <a:p>
            <a:pPr marL="609585" lvl="1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		 -- every developer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gray">
          <a:xfrm>
            <a:off x="719410" y="4350713"/>
            <a:ext cx="11214100" cy="19202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733" i="1" dirty="0" smtClean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Well </a:t>
            </a:r>
            <a:r>
              <a:rPr lang="en-US" sz="3733" i="1" dirty="0">
                <a:solidFill>
                  <a:srgbClr val="4D4D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environment didn't change!</a:t>
            </a:r>
          </a:p>
          <a:p>
            <a:pPr marL="609585" lvl="1" indent="0">
              <a:lnSpc>
                <a:spcPct val="150000"/>
              </a:lnSpc>
              <a:buClr>
                <a:srgbClr val="3892D0"/>
              </a:buClr>
              <a:buNone/>
            </a:pP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		 -- every ops person, ever.</a:t>
            </a:r>
          </a:p>
          <a:p>
            <a:pPr>
              <a:buClr>
                <a:srgbClr val="3892D0"/>
              </a:buClr>
            </a:pPr>
            <a:endParaRPr lang="en-US" sz="3733" dirty="0">
              <a:solidFill>
                <a:srgbClr val="4D4D4D"/>
              </a:solidFill>
              <a:latin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0047" y="3120684"/>
            <a:ext cx="153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,   </a:t>
            </a:r>
            <a:r>
              <a:rPr lang="en-US" sz="3200" dirty="0">
                <a:solidFill>
                  <a:srgbClr val="4D4D4D"/>
                </a:solidFill>
                <a:latin typeface="Arial" panose="020B0604020202020204"/>
              </a:rPr>
              <a:t>ever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16234" y="2681441"/>
            <a:ext cx="4301177" cy="3174679"/>
            <a:chOff x="8016234" y="2681441"/>
            <a:chExt cx="4301177" cy="3174679"/>
          </a:xfrm>
        </p:grpSpPr>
        <p:sp>
          <p:nvSpPr>
            <p:cNvPr id="7" name="Rectangle 6"/>
            <p:cNvSpPr/>
            <p:nvPr/>
          </p:nvSpPr>
          <p:spPr>
            <a:xfrm>
              <a:off x="8931858" y="2681441"/>
              <a:ext cx="253146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5400" b="1" dirty="0" smtClean="0">
                  <a:ln/>
                  <a:solidFill>
                    <a:schemeClr val="accent4"/>
                  </a:solidFill>
                </a:rPr>
                <a:t>SPEED</a:t>
              </a:r>
              <a:endParaRPr lang="en-US" sz="5400" b="1" cap="none" spc="0" dirty="0">
                <a:ln/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16234" y="4932790"/>
              <a:ext cx="43011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RELIABILITY</a:t>
              </a:r>
              <a:endPara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759005" y="3777574"/>
              <a:ext cx="8771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vs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815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nimBg="1"/>
      <p:bldP spid="6" grpId="0" build="p" bldLvl="2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</a:t>
            </a:r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?</a:t>
            </a:r>
            <a:endParaRPr lang="en-US" dirty="0">
              <a:latin typeface="+mj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00151679"/>
              </p:ext>
            </p:extLst>
          </p:nvPr>
        </p:nvGraphicFramePr>
        <p:xfrm>
          <a:off x="496234" y="972319"/>
          <a:ext cx="11123564" cy="506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44834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Advantages of </a:t>
            </a:r>
            <a:r>
              <a:rPr lang="en-US" dirty="0" err="1" smtClean="0">
                <a:latin typeface="+mj-lt"/>
              </a:rPr>
              <a:t>DevOps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330222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Better documentation</a:t>
            </a:r>
          </a:p>
          <a:p>
            <a:r>
              <a:rPr lang="en-US" dirty="0" smtClean="0">
                <a:latin typeface="+mn-lt"/>
              </a:rPr>
              <a:t>Better logging</a:t>
            </a:r>
          </a:p>
          <a:p>
            <a:r>
              <a:rPr lang="en-US" dirty="0" smtClean="0">
                <a:latin typeface="+mn-lt"/>
              </a:rPr>
              <a:t>Faster issue resolution</a:t>
            </a:r>
          </a:p>
          <a:p>
            <a:r>
              <a:rPr lang="en-US" dirty="0" smtClean="0">
                <a:latin typeface="+mn-lt"/>
              </a:rPr>
              <a:t>Smoother deployments</a:t>
            </a:r>
          </a:p>
        </p:txBody>
      </p:sp>
      <p:pic>
        <p:nvPicPr>
          <p:cNvPr id="4" name="Picture 2" descr="https://www.netizencorp.com/assets/img/Devo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904" y="829152"/>
            <a:ext cx="4842937" cy="428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456351" y="5426043"/>
            <a:ext cx="11214100" cy="844903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2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–"/>
              <a:defRPr sz="24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tx2"/>
              </a:buClr>
              <a:buFont typeface="Arial" pitchFamily="34" charset="0"/>
              <a:buChar char="»"/>
              <a:defRPr sz="1600" kern="1200">
                <a:solidFill>
                  <a:schemeClr val="bg2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892D0"/>
              </a:buClr>
            </a:pPr>
            <a:r>
              <a:rPr lang="en-US" sz="3733" dirty="0">
                <a:solidFill>
                  <a:srgbClr val="4D4D4D"/>
                </a:solidFill>
                <a:latin typeface="Arial" panose="020B0604020202020204"/>
              </a:rPr>
              <a:t>Better code </a:t>
            </a:r>
            <a:r>
              <a:rPr lang="en-US" sz="3733" dirty="0">
                <a:solidFill>
                  <a:srgbClr val="4D4D4D"/>
                </a:solidFill>
                <a:latin typeface="Arial" panose="020B0604020202020204"/>
                <a:sym typeface="Wingdings" panose="05000000000000000000" pitchFamily="2" charset="2"/>
              </a:rPr>
              <a:t>+ Better support = Successful Projects</a:t>
            </a:r>
            <a:endParaRPr lang="en-US" sz="3733" dirty="0">
              <a:solidFill>
                <a:srgbClr val="4D4D4D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02434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741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739772"/>
            <a:ext cx="11214100" cy="391669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can't gather all the requirements up front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requirements you do gather 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change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always more to do than time and money will allow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-- </a:t>
            </a:r>
            <a:r>
              <a:rPr lang="en-US" dirty="0">
                <a:latin typeface="+mn-lt"/>
              </a:rPr>
              <a:t>The Agile Samurai, J. </a:t>
            </a:r>
            <a:r>
              <a:rPr lang="en-US" dirty="0" err="1">
                <a:latin typeface="+mn-lt"/>
              </a:rPr>
              <a:t>Rasmusson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7706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Traditional SDLC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100412.waterf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63" y="1299041"/>
            <a:ext cx="6221556" cy="4660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-816841" y="1585575"/>
          <a:ext cx="7296888" cy="483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7939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Agenda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Introduction:</a:t>
            </a:r>
          </a:p>
          <a:p>
            <a:pPr lvl="1"/>
            <a:r>
              <a:rPr lang="en-US" dirty="0" smtClean="0">
                <a:latin typeface="+mj-lt"/>
              </a:rPr>
              <a:t>Cloud Native Apps</a:t>
            </a:r>
          </a:p>
          <a:p>
            <a:pPr lvl="1"/>
            <a:r>
              <a:rPr lang="en-US" dirty="0" err="1" smtClean="0">
                <a:latin typeface="+mj-lt"/>
              </a:rPr>
              <a:t>DevOps</a:t>
            </a:r>
            <a:r>
              <a:rPr lang="en-US" dirty="0" smtClean="0">
                <a:latin typeface="+mj-lt"/>
              </a:rPr>
              <a:t>, Agile</a:t>
            </a:r>
          </a:p>
          <a:p>
            <a:r>
              <a:rPr lang="en-US" dirty="0" smtClean="0">
                <a:latin typeface="+mj-lt"/>
              </a:rPr>
              <a:t>Labs:</a:t>
            </a:r>
          </a:p>
          <a:p>
            <a:pPr lvl="1"/>
            <a:r>
              <a:rPr lang="en-US" dirty="0" smtClean="0">
                <a:latin typeface="+mj-lt"/>
              </a:rPr>
              <a:t>Cloud Native App on Pivotal Cloud Foundry</a:t>
            </a:r>
          </a:p>
          <a:p>
            <a:r>
              <a:rPr lang="en-US" dirty="0" err="1" smtClean="0">
                <a:latin typeface="+mj-lt"/>
              </a:rPr>
              <a:t>PaaS</a:t>
            </a:r>
            <a:r>
              <a:rPr lang="en-US" dirty="0" smtClean="0">
                <a:latin typeface="+mj-lt"/>
              </a:rPr>
              <a:t> – Structured </a:t>
            </a:r>
            <a:r>
              <a:rPr lang="en-US" dirty="0" err="1" smtClean="0">
                <a:latin typeface="+mj-lt"/>
              </a:rPr>
              <a:t>vs</a:t>
            </a:r>
            <a:r>
              <a:rPr lang="en-US" dirty="0" smtClean="0">
                <a:latin typeface="+mj-lt"/>
              </a:rPr>
              <a:t> Unstructured</a:t>
            </a:r>
          </a:p>
          <a:p>
            <a:pPr lvl="1"/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Tutorial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7" y="143294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3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Manifesto</a:t>
            </a:r>
            <a:endParaRPr lang="en-US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72966" y="1431957"/>
            <a:ext cx="10522879" cy="1075331"/>
            <a:chOff x="654724" y="1073968"/>
            <a:chExt cx="7892159" cy="806498"/>
          </a:xfrm>
        </p:grpSpPr>
        <p:sp>
          <p:nvSpPr>
            <p:cNvPr id="7" name="Rounded Rectangle 6"/>
            <p:cNvSpPr/>
            <p:nvPr/>
          </p:nvSpPr>
          <p:spPr>
            <a:xfrm>
              <a:off x="654724" y="1073968"/>
              <a:ext cx="3478026" cy="80649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Individuals and Interactions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68857" y="1073968"/>
              <a:ext cx="3478026" cy="80649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Processes and Tools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77199" y="2584097"/>
            <a:ext cx="10518645" cy="1075331"/>
            <a:chOff x="657899" y="1938073"/>
            <a:chExt cx="7888984" cy="806498"/>
          </a:xfrm>
        </p:grpSpPr>
        <p:sp>
          <p:nvSpPr>
            <p:cNvPr id="12" name="Rounded Rectangle 11"/>
            <p:cNvSpPr/>
            <p:nvPr/>
          </p:nvSpPr>
          <p:spPr>
            <a:xfrm>
              <a:off x="657899" y="1938073"/>
              <a:ext cx="3475642" cy="80649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Working Software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068857" y="1938073"/>
              <a:ext cx="3478026" cy="806498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Comprehensive Documentation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69787" y="3736238"/>
            <a:ext cx="10509044" cy="998521"/>
            <a:chOff x="652340" y="2802178"/>
            <a:chExt cx="7881783" cy="748891"/>
          </a:xfrm>
        </p:grpSpPr>
        <p:sp>
          <p:nvSpPr>
            <p:cNvPr id="14" name="Rounded Rectangle 13"/>
            <p:cNvSpPr/>
            <p:nvPr/>
          </p:nvSpPr>
          <p:spPr>
            <a:xfrm>
              <a:off x="652340" y="2802178"/>
              <a:ext cx="3478026" cy="7488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Customer Collaboration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056097" y="2802178"/>
              <a:ext cx="3478026" cy="74889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Contract Negotiation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72966" y="4811569"/>
            <a:ext cx="10514060" cy="998521"/>
            <a:chOff x="654724" y="3608676"/>
            <a:chExt cx="7885545" cy="748891"/>
          </a:xfrm>
        </p:grpSpPr>
        <p:sp>
          <p:nvSpPr>
            <p:cNvPr id="16" name="Rounded Rectangle 15"/>
            <p:cNvSpPr/>
            <p:nvPr/>
          </p:nvSpPr>
          <p:spPr>
            <a:xfrm>
              <a:off x="654724" y="3608676"/>
              <a:ext cx="3478026" cy="7488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</a:rPr>
                <a:t>Responding to Change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62243" y="3608676"/>
              <a:ext cx="3478026" cy="74889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Following a Plan</a:t>
              </a:r>
            </a:p>
          </p:txBody>
        </p:sp>
      </p:grpSp>
      <p:pic>
        <p:nvPicPr>
          <p:cNvPr id="7170" name="Picture 2" descr="C:\Users\ramosa\AppData\Local\Microsoft\Windows\Temporary Internet Files\Content.IE5\AKSF3363\Thumb_down_icon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329" y="3243755"/>
            <a:ext cx="1491004" cy="149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ramosa\AppData\Local\Microsoft\Windows\Temporary Internet Files\Content.IE5\FZAKPSIP\Circle-Thumb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2" y="2855511"/>
            <a:ext cx="1264773" cy="126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737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Iterative Dev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Iterative </a:t>
            </a:r>
            <a:r>
              <a:rPr lang="en-US" dirty="0">
                <a:latin typeface="+mn-lt"/>
              </a:rPr>
              <a:t>and Incremental development</a:t>
            </a:r>
          </a:p>
          <a:p>
            <a:r>
              <a:rPr lang="en-US" dirty="0" smtClean="0">
                <a:latin typeface="+mn-lt"/>
              </a:rPr>
              <a:t>Focus on MVP (Minimum Viable Product)</a:t>
            </a:r>
          </a:p>
          <a:p>
            <a:r>
              <a:rPr lang="en-US" dirty="0" smtClean="0">
                <a:latin typeface="+mn-lt"/>
              </a:rPr>
              <a:t>Welcome </a:t>
            </a:r>
            <a:r>
              <a:rPr lang="en-US" dirty="0">
                <a:latin typeface="+mn-lt"/>
              </a:rPr>
              <a:t>changing requirements, even late in </a:t>
            </a:r>
            <a:r>
              <a:rPr lang="en-US" dirty="0" smtClean="0">
                <a:latin typeface="+mn-lt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19631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ramosa\Desktop\Coding\training\devops-geekweek\images\mvp_fail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1" y="508000"/>
            <a:ext cx="88011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56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Like This</a:t>
            </a:r>
            <a:endParaRPr lang="en-US" dirty="0">
              <a:latin typeface="+mj-lt"/>
            </a:endParaRPr>
          </a:p>
        </p:txBody>
      </p:sp>
      <p:pic>
        <p:nvPicPr>
          <p:cNvPr id="3074" name="Picture 2" descr="C:\Users\ramosa\Desktop\Coding\training\devops-geekweek\images\iter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00151"/>
            <a:ext cx="10490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mosa\Desktop\Coding\training\devops-geekweek\images\incremen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7751"/>
            <a:ext cx="10363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106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Not Like This</a:t>
            </a:r>
            <a:endParaRPr lang="en-US" dirty="0">
              <a:latin typeface="+mj-lt"/>
            </a:endParaRPr>
          </a:p>
        </p:txBody>
      </p:sp>
      <p:pic>
        <p:nvPicPr>
          <p:cNvPr id="4098" name="Picture 2" descr="C:\Users\ramosa\Desktop\Coding\training\devops-geekweek\images\iter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200151"/>
            <a:ext cx="10490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03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- People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Self organizing </a:t>
            </a:r>
            <a:r>
              <a:rPr lang="en-US" dirty="0" smtClean="0">
                <a:latin typeface="+mn-lt"/>
              </a:rPr>
              <a:t>teams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Business </a:t>
            </a:r>
            <a:r>
              <a:rPr lang="en-US" dirty="0" smtClean="0">
                <a:latin typeface="+mn-lt"/>
              </a:rPr>
              <a:t>and </a:t>
            </a:r>
            <a:r>
              <a:rPr lang="en-US" dirty="0">
                <a:latin typeface="+mn-lt"/>
              </a:rPr>
              <a:t>developers </a:t>
            </a:r>
            <a:r>
              <a:rPr lang="en-US" dirty="0" smtClean="0">
                <a:latin typeface="+mn-lt"/>
              </a:rPr>
              <a:t>work together = SCRUM</a:t>
            </a:r>
            <a:endParaRPr lang="en-US" dirty="0">
              <a:latin typeface="+mn-lt"/>
            </a:endParaRPr>
          </a:p>
          <a:p>
            <a:r>
              <a:rPr lang="en-AU" dirty="0"/>
              <a:t>Product Owner: Owns the </a:t>
            </a:r>
            <a:r>
              <a:rPr lang="en-AU" dirty="0" smtClean="0"/>
              <a:t>backlog, prioritizes</a:t>
            </a:r>
            <a:endParaRPr lang="en-AU" dirty="0"/>
          </a:p>
          <a:p>
            <a:r>
              <a:rPr lang="en-US" dirty="0" smtClean="0">
                <a:latin typeface="+mn-lt"/>
              </a:rPr>
              <a:t>Scrum Master: Just a facilitator</a:t>
            </a:r>
            <a:r>
              <a:rPr lang="en-US" dirty="0">
                <a:latin typeface="+mn-lt"/>
              </a:rPr>
              <a:t>, with </a:t>
            </a:r>
            <a:r>
              <a:rPr lang="en-US" dirty="0" smtClean="0">
                <a:latin typeface="+mn-lt"/>
              </a:rPr>
              <a:t>no management authority. Removes roadblocks</a:t>
            </a:r>
          </a:p>
          <a:p>
            <a:pPr lvl="1"/>
            <a:r>
              <a:rPr lang="en-AU" sz="2400" dirty="0"/>
              <a:t>Whole team is responsible for Planning and Scheduling </a:t>
            </a:r>
            <a:endParaRPr lang="en-US" dirty="0" smtClean="0">
              <a:latin typeface="+mn-lt"/>
            </a:endParaRPr>
          </a:p>
          <a:p>
            <a:r>
              <a:rPr lang="en-AU" dirty="0" smtClean="0">
                <a:latin typeface="+mn-lt"/>
              </a:rPr>
              <a:t>Development Team</a:t>
            </a:r>
            <a:endParaRPr lang="en-US" dirty="0" smtClean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3914" y="-207104"/>
            <a:ext cx="11367781" cy="7177148"/>
            <a:chOff x="366689" y="-135779"/>
            <a:chExt cx="8525836" cy="5382861"/>
          </a:xfrm>
        </p:grpSpPr>
        <p:pic>
          <p:nvPicPr>
            <p:cNvPr id="5" name="Picture 2" descr="https://conversationalrugby.files.wordpress.com/2010/07/all-blacks-scrum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689" y="-20565"/>
              <a:ext cx="8525836" cy="52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028103" y="-135779"/>
              <a:ext cx="5032147" cy="923330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/>
              <a:r>
                <a:rPr lang="en-US" sz="7200" b="1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AGILE SCRUM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6659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Process I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+mn-lt"/>
              </a:rPr>
              <a:t>Continuous </a:t>
            </a:r>
            <a:r>
              <a:rPr lang="en-US" dirty="0">
                <a:latin typeface="+mn-lt"/>
              </a:rPr>
              <a:t>delivery of </a:t>
            </a:r>
            <a:r>
              <a:rPr lang="en-US" dirty="0" smtClean="0">
                <a:latin typeface="+mn-lt"/>
              </a:rPr>
              <a:t>‘working’ software</a:t>
            </a:r>
          </a:p>
          <a:p>
            <a:r>
              <a:rPr lang="en-US" dirty="0" smtClean="0">
                <a:latin typeface="+mn-lt"/>
              </a:rPr>
              <a:t>In short cycles called Sprints</a:t>
            </a:r>
          </a:p>
          <a:p>
            <a:pPr lvl="1"/>
            <a:r>
              <a:rPr lang="en-US" dirty="0" smtClean="0">
                <a:latin typeface="+mn-lt"/>
              </a:rPr>
              <a:t>1-4 weeks duration, typically 2</a:t>
            </a:r>
          </a:p>
          <a:p>
            <a:r>
              <a:rPr lang="en-AU" dirty="0" smtClean="0">
                <a:latin typeface="+mn-lt"/>
              </a:rPr>
              <a:t>Start with ‘sprint planning session’</a:t>
            </a:r>
          </a:p>
          <a:p>
            <a:r>
              <a:rPr lang="en-AU" dirty="0" smtClean="0">
                <a:latin typeface="+mn-lt"/>
              </a:rPr>
              <a:t>Daily Stand-up (done, issues, next)</a:t>
            </a:r>
          </a:p>
          <a:p>
            <a:pPr lvl="1"/>
            <a:r>
              <a:rPr lang="en-AU" dirty="0" smtClean="0">
                <a:latin typeface="+mn-lt"/>
              </a:rPr>
              <a:t>‘Walk the board’</a:t>
            </a:r>
          </a:p>
          <a:p>
            <a:r>
              <a:rPr lang="en-AU" dirty="0" smtClean="0">
                <a:latin typeface="+mn-lt"/>
              </a:rPr>
              <a:t>End with ‘sprint retrospect’ and demo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http://www.mobiblossom.com/images/ag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511" y="1632417"/>
            <a:ext cx="4034489" cy="403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310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Process II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4985" y="1392301"/>
            <a:ext cx="11214100" cy="4587875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</a:rPr>
              <a:t>User stories/Epics</a:t>
            </a:r>
          </a:p>
          <a:p>
            <a:pPr marL="685783" lvl="1" indent="0">
              <a:buNone/>
            </a:pP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As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a {x}, I want {y}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in order to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{z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}.</a:t>
            </a:r>
            <a:endParaRPr lang="en-AU" i="1" dirty="0" smtClean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  <a:p>
            <a:r>
              <a:rPr lang="en-AU" dirty="0" smtClean="0">
                <a:latin typeface="+mn-lt"/>
              </a:rPr>
              <a:t>Product Backlog</a:t>
            </a:r>
          </a:p>
          <a:p>
            <a:r>
              <a:rPr lang="en-AU" dirty="0"/>
              <a:t>Agile Board / Scrum Board</a:t>
            </a:r>
          </a:p>
          <a:p>
            <a:pPr lvl="1"/>
            <a:r>
              <a:rPr lang="en-AU" dirty="0" smtClean="0">
                <a:latin typeface="+mn-lt"/>
              </a:rPr>
              <a:t>Release Backlog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AU" dirty="0" smtClean="0">
                <a:latin typeface="+mn-lt"/>
              </a:rPr>
              <a:t>Workflow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</a:t>
            </a:r>
            <a:r>
              <a:rPr lang="en-AU" dirty="0" smtClean="0">
                <a:latin typeface="+mn-lt"/>
              </a:rPr>
              <a:t>‘Done pile’</a:t>
            </a:r>
          </a:p>
          <a:p>
            <a:pPr lvl="1"/>
            <a:r>
              <a:rPr lang="en-AU" dirty="0" smtClean="0">
                <a:latin typeface="+mn-lt"/>
                <a:hlinkClick r:id="rId3"/>
              </a:rPr>
              <a:t>Video: “Scrum in under 10 minutes”</a:t>
            </a:r>
            <a:endParaRPr lang="en-AU" dirty="0">
              <a:latin typeface="+mn-lt"/>
            </a:endParaRPr>
          </a:p>
          <a:p>
            <a:r>
              <a:rPr lang="en-AU" dirty="0" smtClean="0">
                <a:latin typeface="+mn-lt"/>
              </a:rPr>
              <a:t>Scrum </a:t>
            </a:r>
            <a:r>
              <a:rPr lang="en-AU" dirty="0" err="1" smtClean="0">
                <a:latin typeface="+mn-lt"/>
              </a:rPr>
              <a:t>vs</a:t>
            </a:r>
            <a:r>
              <a:rPr lang="en-AU" dirty="0" smtClean="0">
                <a:latin typeface="+mn-lt"/>
              </a:rPr>
              <a:t> ‘</a:t>
            </a:r>
            <a:r>
              <a:rPr lang="en-AU" dirty="0" err="1" smtClean="0">
                <a:latin typeface="+mn-lt"/>
              </a:rPr>
              <a:t>Kanban</a:t>
            </a:r>
            <a:r>
              <a:rPr lang="en-AU" dirty="0" smtClean="0">
                <a:latin typeface="+mn-lt"/>
              </a:rPr>
              <a:t>’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service and support</a:t>
            </a:r>
          </a:p>
          <a:p>
            <a:pPr marL="0" indent="0">
              <a:buNone/>
            </a:pP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1909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Agile Concepts – Tools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44985" y="1392301"/>
            <a:ext cx="11214100" cy="4587875"/>
          </a:xfrm>
        </p:spPr>
        <p:txBody>
          <a:bodyPr>
            <a:normAutofit/>
          </a:bodyPr>
          <a:lstStyle/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Ex: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Atlassian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Jira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,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Axosoft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OnTime</a:t>
            </a:r>
            <a:endParaRPr lang="en-AU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Story Points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vs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 Time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Integrate with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Github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, </a:t>
            </a:r>
            <a:r>
              <a:rPr lang="en-AU" dirty="0" err="1" smtClean="0">
                <a:latin typeface="+mn-lt"/>
                <a:sym typeface="Wingdings" panose="05000000000000000000" pitchFamily="2" charset="2"/>
              </a:rPr>
              <a:t>BitBucket</a:t>
            </a:r>
            <a:endParaRPr lang="en-AU" dirty="0" smtClean="0">
              <a:latin typeface="+mn-lt"/>
              <a:sym typeface="Wingdings" panose="05000000000000000000" pitchFamily="2" charset="2"/>
            </a:endParaRP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Let’s see some screenshots</a:t>
            </a: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648906"/>
            <a:ext cx="11153775" cy="5818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0750">
            <a:off x="3347689" y="1083272"/>
            <a:ext cx="6721537" cy="4122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48" y="619437"/>
            <a:ext cx="11214103" cy="5477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7150" y="0"/>
            <a:ext cx="1224915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60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-502710" y="817483"/>
          <a:ext cx="5523379" cy="5453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ttps://www.netizencorp.com/assets/img/Devop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57" y="734210"/>
            <a:ext cx="3594124" cy="318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obiblossom.com/images/agil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381" y="2599891"/>
            <a:ext cx="3553723" cy="355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35301" y="2472388"/>
            <a:ext cx="1382569" cy="1039415"/>
            <a:chOff x="251475" y="1623862"/>
            <a:chExt cx="1036927" cy="779561"/>
          </a:xfrm>
        </p:grpSpPr>
        <p:sp>
          <p:nvSpPr>
            <p:cNvPr id="3" name="Teardrop 2"/>
            <p:cNvSpPr/>
            <p:nvPr/>
          </p:nvSpPr>
          <p:spPr>
            <a:xfrm>
              <a:off x="251475" y="1623862"/>
              <a:ext cx="1036927" cy="779561"/>
            </a:xfrm>
            <a:prstGeom prst="teardrop">
              <a:avLst>
                <a:gd name="adj" fmla="val 182381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296" y="1765252"/>
              <a:ext cx="80649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Agile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42100" y="2385590"/>
            <a:ext cx="1680049" cy="1004513"/>
            <a:chOff x="1756574" y="1558764"/>
            <a:chExt cx="894087" cy="753385"/>
          </a:xfrm>
        </p:grpSpPr>
        <p:sp>
          <p:nvSpPr>
            <p:cNvPr id="14" name="Teardrop 13"/>
            <p:cNvSpPr/>
            <p:nvPr/>
          </p:nvSpPr>
          <p:spPr>
            <a:xfrm rot="11049643">
              <a:off x="1756574" y="1558764"/>
              <a:ext cx="894087" cy="753385"/>
            </a:xfrm>
            <a:prstGeom prst="teardrop">
              <a:avLst>
                <a:gd name="adj" fmla="val 182381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133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45635" y="1765252"/>
              <a:ext cx="76772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00000"/>
                  </a:solidFill>
                </a:rPr>
                <a:t>DevOps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RECAP</a:t>
            </a:r>
            <a:endParaRPr lang="en-US" b="1" dirty="0">
              <a:latin typeface="+mj-lt"/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4057931" y="3813047"/>
            <a:ext cx="3343828" cy="2134868"/>
          </a:xfrm>
          <a:prstGeom prst="leftArrow">
            <a:avLst>
              <a:gd name="adj1" fmla="val 43473"/>
              <a:gd name="adj2" fmla="val 5489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Hey, hold on!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What about this?</a:t>
            </a:r>
          </a:p>
        </p:txBody>
      </p:sp>
    </p:spTree>
    <p:extLst>
      <p:ext uri="{BB962C8B-B14F-4D97-AF65-F5344CB8AC3E}">
        <p14:creationId xmlns:p14="http://schemas.microsoft.com/office/powerpoint/2010/main" val="3010898040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accel="2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3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AsOne/>
          </p:bldGraphic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2" accel="2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4" grpId="0">
            <p:bldAsOne/>
          </p:bldGraphic>
          <p:bldP spid="5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65385" y="796477"/>
          <a:ext cx="5984233" cy="5704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5251098" y="2793519"/>
            <a:ext cx="1305759" cy="10753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36468" y="2639900"/>
            <a:ext cx="1766613" cy="13825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Business Service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707518" y="2793519"/>
            <a:ext cx="1152140" cy="10753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33667" y="2639900"/>
            <a:ext cx="1920232" cy="138256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Application</a:t>
            </a:r>
          </a:p>
        </p:txBody>
      </p:sp>
      <p:pic>
        <p:nvPicPr>
          <p:cNvPr id="1026" name="Picture 2" descr="C:\Users\ramosa\AppData\Local\Microsoft\Windows\Temporary Internet Files\Content.IE5\AKSF3363\silueta1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84" y="489239"/>
            <a:ext cx="1503717" cy="19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First some Context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2686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CNA on PCF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20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Pre-requisites -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5883" y="1320800"/>
            <a:ext cx="11686116" cy="4572000"/>
          </a:xfrm>
        </p:spPr>
        <p:txBody>
          <a:bodyPr/>
          <a:lstStyle/>
          <a:p>
            <a:r>
              <a:rPr lang="en-US" dirty="0" smtClean="0"/>
              <a:t>Accounts to open: </a:t>
            </a:r>
            <a:r>
              <a:rPr lang="en-US" dirty="0" err="1" smtClean="0"/>
              <a:t>Github</a:t>
            </a:r>
            <a:r>
              <a:rPr lang="en-US" dirty="0" smtClean="0"/>
              <a:t>, ECS Test Drive, PCF</a:t>
            </a:r>
          </a:p>
          <a:p>
            <a:pPr marL="1219170" lvl="2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github.com/join</a:t>
            </a:r>
            <a:endParaRPr lang="en-US" dirty="0" smtClean="0"/>
          </a:p>
          <a:p>
            <a:pPr marL="1219170" lvl="2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portal.ecstestdrive.com/Account/Register</a:t>
            </a:r>
            <a:endParaRPr lang="en-US" dirty="0" smtClean="0"/>
          </a:p>
          <a:p>
            <a:pPr marL="1219170" lvl="2" indent="0">
              <a:buNone/>
            </a:pPr>
            <a:r>
              <a:rPr lang="en-US" dirty="0">
                <a:hlinkClick r:id="rId4"/>
              </a:rPr>
              <a:t>https://run.pivotal.io/pricing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		</a:t>
            </a:r>
            <a:r>
              <a:rPr lang="en-US" dirty="0"/>
              <a:t>($87 free credit</a:t>
            </a:r>
            <a:r>
              <a:rPr lang="en-US" dirty="0" smtClean="0"/>
              <a:t>)</a:t>
            </a:r>
          </a:p>
          <a:p>
            <a:pPr marL="1219170" lvl="2" indent="0">
              <a:buNone/>
            </a:pPr>
            <a:r>
              <a:rPr lang="en-US" dirty="0">
                <a:hlinkClick r:id="rId5"/>
              </a:rPr>
              <a:t>https://aws.amazon.com/free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1219170" lvl="2" indent="0">
              <a:buNone/>
            </a:pPr>
            <a:endParaRPr lang="en-US" dirty="0" smtClean="0"/>
          </a:p>
          <a:p>
            <a:r>
              <a:rPr lang="en-US" dirty="0" smtClean="0"/>
              <a:t>Tutorials to follow:</a:t>
            </a:r>
          </a:p>
          <a:p>
            <a:pPr lvl="1"/>
            <a:r>
              <a:rPr lang="en-US" sz="2267" u="sng" dirty="0">
                <a:hlinkClick r:id="rId6"/>
              </a:rPr>
              <a:t>https://www.codecademy.com/learn/python</a:t>
            </a:r>
            <a:r>
              <a:rPr lang="en-US" sz="2267" dirty="0"/>
              <a:t> (Lessons 1 to 8)</a:t>
            </a:r>
          </a:p>
          <a:p>
            <a:pPr lvl="1"/>
            <a:r>
              <a:rPr lang="en-US" sz="2267" u="sng" dirty="0">
                <a:hlinkClick r:id="rId7"/>
              </a:rPr>
              <a:t>http://htmldog.com/guides/html/beginner/</a:t>
            </a:r>
            <a:endParaRPr lang="en-US" sz="2267" dirty="0"/>
          </a:p>
          <a:p>
            <a:pPr lvl="1"/>
            <a:r>
              <a:rPr lang="en-US" sz="2267" u="sng" dirty="0">
                <a:hlinkClick r:id="rId8"/>
              </a:rPr>
              <a:t>https://</a:t>
            </a:r>
            <a:r>
              <a:rPr lang="en-US" sz="2267" u="sng" dirty="0" smtClean="0">
                <a:hlinkClick r:id="rId8"/>
              </a:rPr>
              <a:t>www.tutorialspoint.com/html/html_style_sheet.htm</a:t>
            </a:r>
            <a:endParaRPr lang="en-US" sz="2267" dirty="0" smtClean="0"/>
          </a:p>
          <a:p>
            <a:pPr marL="1219170" lvl="2" indent="0">
              <a:buNone/>
            </a:pPr>
            <a:endParaRPr lang="en-US" dirty="0"/>
          </a:p>
          <a:p>
            <a:pPr marL="121917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Pre-requisites -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5883" y="1320800"/>
            <a:ext cx="11686116" cy="4572000"/>
          </a:xfrm>
        </p:spPr>
        <p:txBody>
          <a:bodyPr/>
          <a:lstStyle/>
          <a:p>
            <a:r>
              <a:rPr lang="en-US" dirty="0" smtClean="0"/>
              <a:t>Install: CF-CLI, Python2.7, N++, S3browser, Postman</a:t>
            </a:r>
          </a:p>
          <a:p>
            <a:pPr marL="609585" lvl="1" indent="0">
              <a:buNone/>
            </a:pPr>
            <a:r>
              <a:rPr lang="en-US" sz="2000" u="sng" dirty="0">
                <a:hlinkClick r:id="rId2"/>
              </a:rPr>
              <a:t>https://www.python.org/ftp/python/2.7.12/python-2.7.12.msi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3"/>
              </a:rPr>
              <a:t>https://cli.run.pivotal.io/stable?release=windows64-exe&amp;source=github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4"/>
              </a:rPr>
              <a:t>http://s3browser.com/download/s3browser-6-5-9.exe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5"/>
              </a:rPr>
              <a:t>http://download.virtualbox.org/virtualbox/5.1.22/VirtualBox-5.1.22-115126-Win.exe</a:t>
            </a:r>
            <a:endParaRPr lang="en-US" sz="2000" dirty="0"/>
          </a:p>
          <a:p>
            <a:pPr marL="609585" lvl="1" indent="0">
              <a:buNone/>
            </a:pPr>
            <a:r>
              <a:rPr lang="en-US" sz="2000" u="sng" dirty="0">
                <a:hlinkClick r:id="rId6"/>
              </a:rPr>
              <a:t>https://</a:t>
            </a:r>
            <a:r>
              <a:rPr lang="en-US" sz="2000" u="sng" dirty="0" smtClean="0">
                <a:hlinkClick r:id="rId6"/>
              </a:rPr>
              <a:t>download.docker.com/win/stable/DockerToolbox.exe</a:t>
            </a:r>
            <a:endParaRPr lang="en-US" sz="2000" u="sng" dirty="0" smtClean="0"/>
          </a:p>
          <a:p>
            <a:pPr marL="609585" lvl="1" indent="0">
              <a:buNone/>
            </a:pPr>
            <a:r>
              <a:rPr lang="en-US" sz="2000" dirty="0" smtClean="0">
                <a:hlinkClick r:id="rId7"/>
              </a:rPr>
              <a:t>https</a:t>
            </a:r>
            <a:r>
              <a:rPr lang="en-US" sz="2000" dirty="0">
                <a:hlinkClick r:id="rId7"/>
              </a:rPr>
              <a:t>://</a:t>
            </a:r>
            <a:r>
              <a:rPr lang="en-US" sz="2000" dirty="0" smtClean="0">
                <a:hlinkClick r:id="rId7"/>
              </a:rPr>
              <a:t>notepad-plus-plus.org/repository/7.x/7.4.1/npp.7.4.1.Installer.x64.exe</a:t>
            </a:r>
            <a:endParaRPr lang="en-US" sz="2000" dirty="0" smtClean="0"/>
          </a:p>
          <a:p>
            <a:pPr marL="609585" lvl="1" indent="0">
              <a:buNone/>
            </a:pPr>
            <a:r>
              <a:rPr lang="en-US" sz="2000" dirty="0" smtClean="0"/>
              <a:t>Verify that the following directories are in the PATH:</a:t>
            </a:r>
          </a:p>
          <a:p>
            <a:pPr marL="609585" lvl="1" indent="0">
              <a:buNone/>
            </a:pPr>
            <a:r>
              <a:rPr lang="en-US" sz="2000" dirty="0"/>
              <a:t> - C:\</a:t>
            </a:r>
            <a:r>
              <a:rPr lang="en-US" sz="2000" dirty="0" smtClean="0"/>
              <a:t>Python27\</a:t>
            </a:r>
          </a:p>
          <a:p>
            <a:pPr marL="609585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- C</a:t>
            </a:r>
            <a:r>
              <a:rPr lang="en-US" sz="2000" dirty="0"/>
              <a:t>:\</a:t>
            </a:r>
            <a:r>
              <a:rPr lang="en-US" sz="2000" dirty="0" smtClean="0"/>
              <a:t>Python27\Scripts\</a:t>
            </a:r>
          </a:p>
          <a:p>
            <a:pPr marL="609585" lvl="1" indent="0">
              <a:buNone/>
            </a:pPr>
            <a:r>
              <a:rPr lang="en-US" sz="2000" dirty="0"/>
              <a:t> - C:\Program Files\Cloud </a:t>
            </a:r>
            <a:r>
              <a:rPr lang="en-US" sz="2000" dirty="0" smtClean="0"/>
              <a:t>Foundry\</a:t>
            </a:r>
          </a:p>
          <a:p>
            <a:pPr marL="609585" lvl="1" indent="0">
              <a:buNone/>
            </a:pPr>
            <a:r>
              <a:rPr lang="en-US" sz="2000" dirty="0" smtClean="0"/>
              <a:t>Disable firewall in your laptop during the labs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6" y="3768464"/>
            <a:ext cx="4145280" cy="2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0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Agenda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634543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Introduce SE Conference App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Setup the Scrum Board and Backlog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1: Web, PCF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2: </a:t>
            </a:r>
            <a:r>
              <a:rPr lang="en-AU" sz="3600" dirty="0" err="1" smtClean="0">
                <a:solidFill>
                  <a:schemeClr val="tx1"/>
                </a:solidFill>
              </a:rPr>
              <a:t>NoSQL</a:t>
            </a:r>
            <a:r>
              <a:rPr lang="en-AU" sz="3600" dirty="0" smtClean="0">
                <a:solidFill>
                  <a:schemeClr val="tx1"/>
                </a:solidFill>
              </a:rPr>
              <a:t> database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Sprint 3: Object storage</a:t>
            </a:r>
          </a:p>
          <a:p>
            <a:r>
              <a:rPr lang="en-AU" sz="3600" dirty="0" err="1" smtClean="0">
                <a:solidFill>
                  <a:schemeClr val="tx1"/>
                </a:solidFill>
              </a:rPr>
              <a:t>PaaS</a:t>
            </a:r>
            <a:endParaRPr lang="en-AU" sz="3600" dirty="0" smtClean="0">
              <a:solidFill>
                <a:schemeClr val="tx1"/>
              </a:solidFill>
            </a:endParaRPr>
          </a:p>
          <a:p>
            <a:r>
              <a:rPr lang="en-AU" sz="3600" dirty="0" smtClean="0">
                <a:solidFill>
                  <a:schemeClr val="tx1"/>
                </a:solidFill>
              </a:rPr>
              <a:t>Docker Lab</a:t>
            </a:r>
          </a:p>
        </p:txBody>
      </p:sp>
    </p:spTree>
    <p:extLst>
      <p:ext uri="{BB962C8B-B14F-4D97-AF65-F5344CB8AC3E}">
        <p14:creationId xmlns:p14="http://schemas.microsoft.com/office/powerpoint/2010/main" val="27020112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Introducing the SE Conference app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572000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Developed for the SE Conference 2016</a:t>
            </a:r>
          </a:p>
          <a:p>
            <a:r>
              <a:rPr lang="en-AU" sz="3600" dirty="0" smtClean="0">
                <a:solidFill>
                  <a:schemeClr val="tx1"/>
                </a:solidFill>
              </a:rPr>
              <a:t>Features</a:t>
            </a:r>
          </a:p>
          <a:p>
            <a:pPr lvl="1"/>
            <a:r>
              <a:rPr lang="en-AU" sz="3333" dirty="0" smtClean="0">
                <a:solidFill>
                  <a:schemeClr val="tx1"/>
                </a:solidFill>
              </a:rPr>
              <a:t>View Agenda, review sessions, get social, survey</a:t>
            </a:r>
          </a:p>
          <a:p>
            <a:pPr lvl="4"/>
            <a:endParaRPr lang="en-AU" sz="3333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hlinkClick r:id="rId2"/>
              </a:rPr>
              <a:t>http://asec16.cfapps.io</a:t>
            </a:r>
            <a:r>
              <a:rPr lang="en-AU" sz="3600" dirty="0" smtClean="0">
                <a:solidFill>
                  <a:schemeClr val="tx1"/>
                </a:solidFill>
              </a:rPr>
              <a:t>   		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 Optimized for mobile</a:t>
            </a: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  <a:hlinkClick r:id="rId3"/>
              </a:rPr>
              <a:t>http://anzforum.cfapps.io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 </a:t>
            </a:r>
            <a:r>
              <a:rPr lang="en-AU" sz="3600" dirty="0">
                <a:solidFill>
                  <a:schemeClr val="tx1"/>
                </a:solidFill>
                <a:sym typeface="Wingdings" panose="05000000000000000000" pitchFamily="2" charset="2"/>
              </a:rPr>
              <a:t>Optimized for mobile</a:t>
            </a:r>
          </a:p>
          <a:p>
            <a:pPr lvl="4"/>
            <a:endParaRPr lang="en-AU" sz="3333" dirty="0" smtClean="0">
              <a:solidFill>
                <a:schemeClr val="tx1"/>
              </a:solidFill>
              <a:hlinkClick r:id="rId4"/>
            </a:endParaRPr>
          </a:p>
          <a:p>
            <a:pPr marL="0" indent="0">
              <a:buNone/>
            </a:pPr>
            <a:r>
              <a:rPr lang="en-AU" sz="3600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AU" sz="3600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AU" sz="3600" dirty="0" smtClean="0">
                <a:solidFill>
                  <a:schemeClr val="tx1"/>
                </a:solidFill>
                <a:hlinkClick r:id="rId4"/>
              </a:rPr>
              <a:t>github.com/cermegno</a:t>
            </a:r>
            <a:endParaRPr lang="en-AU" sz="3600" dirty="0" smtClean="0">
              <a:solidFill>
                <a:schemeClr val="tx1"/>
              </a:solidFill>
            </a:endParaRPr>
          </a:p>
          <a:p>
            <a:endParaRPr lang="en-AU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9634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Doing it the Scrum way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User stories </a:t>
            </a:r>
            <a:r>
              <a:rPr lang="en-AU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Product Backlog</a:t>
            </a:r>
            <a:endParaRPr lang="en-AU" sz="3600" dirty="0">
              <a:solidFill>
                <a:schemeClr val="tx1"/>
              </a:solidFill>
            </a:endParaRPr>
          </a:p>
          <a:p>
            <a:r>
              <a:rPr lang="en-AU" sz="3600" dirty="0" smtClean="0">
                <a:solidFill>
                  <a:schemeClr val="tx1"/>
                </a:solidFill>
              </a:rPr>
              <a:t>Create Scrum board</a:t>
            </a:r>
          </a:p>
          <a:p>
            <a:pPr lvl="1"/>
            <a:r>
              <a:rPr lang="en-AU" sz="3333" dirty="0" smtClean="0">
                <a:solidFill>
                  <a:schemeClr val="tx1"/>
                </a:solidFill>
              </a:rPr>
              <a:t>Columns:</a:t>
            </a:r>
          </a:p>
          <a:p>
            <a:pPr lvl="2"/>
            <a:r>
              <a:rPr lang="en-AU" sz="3066" dirty="0" smtClean="0">
                <a:solidFill>
                  <a:schemeClr val="tx1"/>
                </a:solidFill>
              </a:rPr>
              <a:t>Not started, </a:t>
            </a:r>
            <a:r>
              <a:rPr lang="en-AU" sz="3066" dirty="0" err="1" smtClean="0">
                <a:solidFill>
                  <a:schemeClr val="tx1"/>
                </a:solidFill>
              </a:rPr>
              <a:t>Upskill</a:t>
            </a:r>
            <a:r>
              <a:rPr lang="en-AU" sz="3066" dirty="0" smtClean="0">
                <a:solidFill>
                  <a:schemeClr val="tx1"/>
                </a:solidFill>
              </a:rPr>
              <a:t>, In Progress, Complete </a:t>
            </a:r>
          </a:p>
          <a:p>
            <a:r>
              <a:rPr lang="en-AU" sz="3467" dirty="0" smtClean="0">
                <a:solidFill>
                  <a:schemeClr val="tx1"/>
                </a:solidFill>
              </a:rPr>
              <a:t>Sprint planning</a:t>
            </a:r>
          </a:p>
          <a:p>
            <a:pPr lvl="1"/>
            <a:endParaRPr lang="en-AU" sz="3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AU" sz="3467" i="1" dirty="0" smtClean="0">
                <a:solidFill>
                  <a:schemeClr val="bg1"/>
                </a:solidFill>
              </a:rPr>
              <a:t>				… and don’t forget to stand up!</a:t>
            </a:r>
            <a:endParaRPr lang="en-AU" sz="3467" i="1" dirty="0">
              <a:solidFill>
                <a:schemeClr val="bg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53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Sprint 1 – Web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71182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Quick HTML refresher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&lt;HTML&gt; &lt;header&gt; &lt;body&gt;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&lt;h1&gt; &lt;/h1&gt;     &lt;h2&gt;  &lt;/h2&gt;   …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i</a:t>
            </a:r>
            <a:r>
              <a:rPr lang="en-AU" sz="2799" dirty="0" smtClean="0">
                <a:solidFill>
                  <a:schemeClr val="tx1"/>
                </a:solidFill>
              </a:rPr>
              <a:t>&gt;&lt;/</a:t>
            </a:r>
            <a:r>
              <a:rPr lang="en-AU" sz="2799" dirty="0" err="1" smtClean="0">
                <a:solidFill>
                  <a:schemeClr val="tx1"/>
                </a:solidFill>
              </a:rPr>
              <a:t>i</a:t>
            </a:r>
            <a:r>
              <a:rPr lang="en-AU" sz="2799" dirty="0" smtClean="0">
                <a:solidFill>
                  <a:schemeClr val="tx1"/>
                </a:solidFill>
              </a:rPr>
              <a:t>&gt;   &lt;b&gt;&lt;/b&gt;    &lt;u&gt;&lt;/u&gt;	&lt;</a:t>
            </a:r>
            <a:r>
              <a:rPr lang="en-AU" sz="2799" dirty="0" err="1" smtClean="0">
                <a:solidFill>
                  <a:schemeClr val="tx1"/>
                </a:solidFill>
              </a:rPr>
              <a:t>br</a:t>
            </a:r>
            <a:r>
              <a:rPr lang="en-AU" sz="2799" dirty="0" smtClean="0">
                <a:solidFill>
                  <a:schemeClr val="tx1"/>
                </a:solidFill>
              </a:rPr>
              <a:t>&gt;   &lt;</a:t>
            </a:r>
            <a:r>
              <a:rPr lang="en-AU" sz="2799" dirty="0" err="1" smtClean="0">
                <a:solidFill>
                  <a:schemeClr val="tx1"/>
                </a:solidFill>
              </a:rPr>
              <a:t>hr</a:t>
            </a:r>
            <a:r>
              <a:rPr lang="en-AU" sz="2799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&lt;a </a:t>
            </a:r>
            <a:r>
              <a:rPr lang="en-AU" sz="2799" dirty="0" err="1" smtClean="0">
                <a:solidFill>
                  <a:schemeClr val="tx1"/>
                </a:solidFill>
              </a:rPr>
              <a:t>href</a:t>
            </a:r>
            <a:r>
              <a:rPr lang="en-AU" sz="2799" dirty="0" smtClean="0">
                <a:solidFill>
                  <a:schemeClr val="tx1"/>
                </a:solidFill>
              </a:rPr>
              <a:t>=“http://url/etc”&gt;  some text here &lt;/a&gt;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img</a:t>
            </a:r>
            <a:r>
              <a:rPr lang="en-AU" sz="2799" dirty="0" smtClean="0">
                <a:solidFill>
                  <a:schemeClr val="tx1"/>
                </a:solidFill>
              </a:rPr>
              <a:t> </a:t>
            </a:r>
            <a:r>
              <a:rPr lang="en-AU" sz="2799" dirty="0" err="1" smtClean="0">
                <a:solidFill>
                  <a:schemeClr val="tx1"/>
                </a:solidFill>
              </a:rPr>
              <a:t>src</a:t>
            </a:r>
            <a:r>
              <a:rPr lang="en-AU" sz="2799" dirty="0" smtClean="0">
                <a:solidFill>
                  <a:schemeClr val="tx1"/>
                </a:solidFill>
              </a:rPr>
              <a:t>=“image.gif</a:t>
            </a:r>
            <a:r>
              <a:rPr lang="en-AU" sz="2799" dirty="0">
                <a:solidFill>
                  <a:schemeClr val="tx1"/>
                </a:solidFill>
              </a:rPr>
              <a:t>”&gt; &lt;</a:t>
            </a:r>
            <a:r>
              <a:rPr lang="en-AU" sz="2799" dirty="0" err="1">
                <a:solidFill>
                  <a:schemeClr val="tx1"/>
                </a:solidFill>
              </a:rPr>
              <a:t>img</a:t>
            </a:r>
            <a:r>
              <a:rPr lang="en-AU" sz="2799" dirty="0">
                <a:solidFill>
                  <a:schemeClr val="tx1"/>
                </a:solidFill>
              </a:rPr>
              <a:t> </a:t>
            </a:r>
            <a:r>
              <a:rPr lang="en-AU" sz="2799" dirty="0" err="1">
                <a:solidFill>
                  <a:schemeClr val="tx1"/>
                </a:solidFill>
              </a:rPr>
              <a:t>src</a:t>
            </a:r>
            <a:r>
              <a:rPr lang="en-AU" sz="2799" dirty="0" smtClean="0">
                <a:solidFill>
                  <a:schemeClr val="tx1"/>
                </a:solidFill>
              </a:rPr>
              <a:t>=“images/image.gif</a:t>
            </a:r>
            <a:r>
              <a:rPr lang="en-AU" sz="2799" dirty="0">
                <a:solidFill>
                  <a:schemeClr val="tx1"/>
                </a:solidFill>
              </a:rPr>
              <a:t>”&gt; </a:t>
            </a:r>
            <a:endParaRPr lang="en-AU" sz="2799" dirty="0" smtClean="0">
              <a:solidFill>
                <a:schemeClr val="tx1"/>
              </a:solidFill>
            </a:endParaRP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</a:t>
            </a:r>
            <a:r>
              <a:rPr lang="en-AU" sz="2799" dirty="0" err="1" smtClean="0">
                <a:solidFill>
                  <a:schemeClr val="tx1"/>
                </a:solidFill>
              </a:rPr>
              <a:t>ul</a:t>
            </a:r>
            <a:r>
              <a:rPr lang="en-AU" sz="2799" dirty="0" smtClean="0">
                <a:solidFill>
                  <a:schemeClr val="tx1"/>
                </a:solidFill>
              </a:rPr>
              <a:t>&gt;&lt;li&gt;&lt;li&lt;/</a:t>
            </a:r>
            <a:r>
              <a:rPr lang="en-AU" sz="2799" dirty="0" err="1" smtClean="0">
                <a:solidFill>
                  <a:schemeClr val="tx1"/>
                </a:solidFill>
              </a:rPr>
              <a:t>ul</a:t>
            </a:r>
            <a:r>
              <a:rPr lang="en-AU" sz="2799" dirty="0" smtClean="0">
                <a:solidFill>
                  <a:schemeClr val="tx1"/>
                </a:solidFill>
              </a:rPr>
              <a:t>&gt;    &lt;</a:t>
            </a:r>
            <a:r>
              <a:rPr lang="en-AU" sz="2799" dirty="0" err="1" smtClean="0">
                <a:solidFill>
                  <a:schemeClr val="tx1"/>
                </a:solidFill>
              </a:rPr>
              <a:t>ol</a:t>
            </a:r>
            <a:r>
              <a:rPr lang="en-AU" sz="2799" dirty="0">
                <a:solidFill>
                  <a:schemeClr val="tx1"/>
                </a:solidFill>
              </a:rPr>
              <a:t>&gt;&lt;li&gt;&lt;li</a:t>
            </a:r>
            <a:r>
              <a:rPr lang="en-AU" sz="2799" dirty="0" smtClean="0">
                <a:solidFill>
                  <a:schemeClr val="tx1"/>
                </a:solidFill>
              </a:rPr>
              <a:t>&lt;/</a:t>
            </a:r>
            <a:r>
              <a:rPr lang="en-AU" sz="2799" dirty="0" err="1" smtClean="0">
                <a:solidFill>
                  <a:schemeClr val="tx1"/>
                </a:solidFill>
              </a:rPr>
              <a:t>ol</a:t>
            </a:r>
            <a:r>
              <a:rPr lang="en-AU" sz="2799" dirty="0" smtClean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&lt;table&gt;&lt;</a:t>
            </a:r>
            <a:r>
              <a:rPr lang="en-AU" sz="2799" dirty="0" err="1" smtClean="0">
                <a:solidFill>
                  <a:schemeClr val="tx1"/>
                </a:solidFill>
              </a:rPr>
              <a:t>tr</a:t>
            </a:r>
            <a:r>
              <a:rPr lang="en-AU" sz="2799" dirty="0" smtClean="0">
                <a:solidFill>
                  <a:schemeClr val="tx1"/>
                </a:solidFill>
              </a:rPr>
              <a:t>&gt;&lt;td&gt;</a:t>
            </a:r>
          </a:p>
          <a:p>
            <a:pPr lvl="1"/>
            <a:r>
              <a:rPr lang="en-AU" sz="2799" dirty="0" smtClean="0">
                <a:solidFill>
                  <a:schemeClr val="tx1"/>
                </a:solidFill>
              </a:rPr>
              <a:t>CSS</a:t>
            </a: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83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4400" dirty="0" smtClean="0">
                <a:solidFill>
                  <a:srgbClr val="2C95DD"/>
                </a:solidFill>
              </a:rPr>
              <a:t>Sprint 1 – Web</a:t>
            </a:r>
            <a:endParaRPr lang="en-US" sz="4400" dirty="0">
              <a:solidFill>
                <a:srgbClr val="2C95DD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71182"/>
          </a:xfrm>
        </p:spPr>
        <p:txBody>
          <a:bodyPr>
            <a:norm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With and without CSS</a:t>
            </a:r>
          </a:p>
          <a:p>
            <a:pPr marL="455072" lvl="1" indent="0">
              <a:buNone/>
            </a:pPr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AU" sz="2799" dirty="0" smtClean="0">
              <a:solidFill>
                <a:schemeClr val="tx1"/>
              </a:solidFill>
            </a:endParaRPr>
          </a:p>
          <a:p>
            <a:pPr lvl="1"/>
            <a:endParaRPr lang="en-US" sz="3333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1" y="2521343"/>
            <a:ext cx="5892204" cy="2968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951" y="1320463"/>
            <a:ext cx="5841785" cy="44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975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Hello Python … and Flask</a:t>
            </a:r>
            <a:r>
              <a:rPr lang="en-US" sz="4400" dirty="0"/>
              <a:t/>
            </a:r>
            <a:br>
              <a:rPr lang="en-US" sz="4400" dirty="0"/>
            </a:b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>
            <a:normAutofit fontScale="85000" lnSpcReduction="10000"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 to https://github.com/cermegno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Clone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“Geekday-Lab1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” repo to your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laptop</a:t>
            </a:r>
          </a:p>
          <a:p>
            <a:r>
              <a:rPr lang="en-US" sz="3600" dirty="0"/>
              <a:t>Install </a:t>
            </a:r>
            <a:r>
              <a:rPr lang="en-US" sz="3600" dirty="0" smtClean="0"/>
              <a:t>“flask”:    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32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flask </a:t>
            </a:r>
            <a:r>
              <a:rPr lang="en-US" sz="3600" dirty="0" smtClean="0">
                <a:sym typeface="Wingdings" panose="05000000000000000000" pitchFamily="2" charset="2"/>
              </a:rPr>
              <a:t> </a:t>
            </a:r>
            <a:r>
              <a:rPr lang="en-US" sz="3600" dirty="0" smtClean="0"/>
              <a:t>Note </a:t>
            </a:r>
            <a:r>
              <a:rPr lang="en-US" sz="3600" dirty="0"/>
              <a:t>dependencies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“step1.py” it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with IDLE (right-click)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instructor will explain what you are looking at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Run it by pressing F5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Open a browser and go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to   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://127.0.0.1:5000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075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More advanced Flask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74142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AU" sz="3100" dirty="0" smtClean="0"/>
              <a:t>Examine different ways of returning html (step2 and step3)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Create a link to new page that shows floor plan (step4.py)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Read “sessions.txt”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dump all session info to the console(step5.py)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Now return a HTML agenda (step6.py)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Did all sessions display well?</a:t>
            </a:r>
          </a:p>
          <a:p>
            <a:pPr marL="455072" lvl="1" indent="0">
              <a:lnSpc>
                <a:spcPct val="80000"/>
              </a:lnSpc>
              <a:buNone/>
            </a:pPr>
            <a:endParaRPr lang="en-AU" sz="2833" dirty="0"/>
          </a:p>
          <a:p>
            <a:pPr>
              <a:lnSpc>
                <a:spcPct val="80000"/>
              </a:lnSpc>
            </a:pPr>
            <a:r>
              <a:rPr lang="en-AU" sz="3100" dirty="0" smtClean="0"/>
              <a:t>Introducing “epoch” time (step7.py)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Use “sessions2.txt”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Display time in human readable format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TIP: </a:t>
            </a:r>
            <a:r>
              <a:rPr lang="en-AU" sz="2833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import time</a:t>
            </a:r>
          </a:p>
        </p:txBody>
      </p:sp>
    </p:spTree>
    <p:extLst>
      <p:ext uri="{BB962C8B-B14F-4D97-AF65-F5344CB8AC3E}">
        <p14:creationId xmlns:p14="http://schemas.microsoft.com/office/powerpoint/2010/main" val="21365157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How Successful are Software Projects?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96156" y="1585576"/>
            <a:ext cx="10138832" cy="299556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18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software projects are considered "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failed“</a:t>
            </a:r>
          </a:p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43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"challenged"</a:t>
            </a:r>
          </a:p>
          <a:p>
            <a:pPr marL="0" indent="0">
              <a:buNone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39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succeeding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+mj-lt"/>
              </a:rPr>
              <a:t>	-- 2012 study by The Standish Group.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88952" y="2642471"/>
            <a:ext cx="11290939" cy="3944597"/>
            <a:chOff x="366714" y="1981853"/>
            <a:chExt cx="8468204" cy="2958448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gray">
            <a:xfrm>
              <a:off x="366714" y="3781930"/>
              <a:ext cx="8410575" cy="1094100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lvl1pPr marL="228600" indent="-228600" algn="l" defTabSz="914400" rtl="0" eaLnBrk="1" latinLnBrk="0" hangingPunct="1">
                <a:spcBef>
                  <a:spcPts val="1200"/>
                </a:spcBef>
                <a:buClr>
                  <a:schemeClr val="tx2"/>
                </a:buClr>
                <a:buFont typeface="Arial" pitchFamily="34" charset="0"/>
                <a:buChar char="•"/>
                <a:defRPr sz="28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–"/>
                <a:defRPr sz="24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•"/>
                <a:defRPr sz="20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Wingdings" pitchFamily="2" charset="2"/>
                <a:buChar char="§"/>
                <a:defRPr sz="18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ts val="300"/>
                </a:spcBef>
                <a:buClr>
                  <a:schemeClr val="tx2"/>
                </a:buClr>
                <a:buFont typeface="Arial" pitchFamily="34" charset="0"/>
                <a:buChar char="»"/>
                <a:defRPr sz="1600" kern="1200">
                  <a:solidFill>
                    <a:schemeClr val="bg2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3892D0"/>
                </a:buClr>
              </a:pPr>
              <a:r>
                <a:rPr lang="en-US" sz="3733">
                  <a:solidFill>
                    <a:srgbClr val="4D4D4D"/>
                  </a:solidFill>
                  <a:latin typeface="Arial" panose="020B0604020202020204"/>
                </a:rPr>
                <a:t>Unhappy Customers</a:t>
              </a:r>
            </a:p>
            <a:p>
              <a:pPr>
                <a:buClr>
                  <a:srgbClr val="3892D0"/>
                </a:buClr>
              </a:pPr>
              <a:r>
                <a:rPr lang="en-US" sz="3733">
                  <a:solidFill>
                    <a:srgbClr val="4D4D4D"/>
                  </a:solidFill>
                  <a:latin typeface="Arial" panose="020B0604020202020204"/>
                </a:rPr>
                <a:t>Unhappy Developers</a:t>
              </a:r>
              <a:endParaRPr lang="en-US" sz="3733" dirty="0">
                <a:solidFill>
                  <a:srgbClr val="4D4D4D"/>
                </a:solidFill>
                <a:latin typeface="Arial" panose="020B0604020202020204"/>
              </a:endParaRPr>
            </a:p>
          </p:txBody>
        </p:sp>
        <p:pic>
          <p:nvPicPr>
            <p:cNvPr id="7" name="Picture 2" descr="C:\Users\ramosa\AppData\Local\Microsoft\Windows\Temporary Internet Files\Content.IE5\K3FN39T2\lavoro-stress[1]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739" y="1981853"/>
              <a:ext cx="4399179" cy="2958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465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– More advanced Flask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79"/>
            <a:ext cx="10607039" cy="474142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Two page solution (step8.py)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First page displays only session names as  links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If user clicks, a </a:t>
            </a:r>
            <a:r>
              <a:rPr lang="en-AU" sz="2833" dirty="0" smtClean="0"/>
              <a:t>page opens to show all </a:t>
            </a: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specific session info</a:t>
            </a:r>
          </a:p>
          <a:p>
            <a:pPr lvl="1">
              <a:lnSpc>
                <a:spcPct val="80000"/>
              </a:lnSpc>
            </a:pPr>
            <a:r>
              <a:rPr lang="en-AU" sz="2833" dirty="0" smtClean="0"/>
              <a:t>You must l</a:t>
            </a:r>
            <a:r>
              <a:rPr lang="en-AU" sz="2833" dirty="0" smtClean="0">
                <a:latin typeface="Arial" panose="020B0604020202020204" pitchFamily="34" charset="0"/>
                <a:cs typeface="Arial" panose="020B0604020202020204" pitchFamily="34" charset="0"/>
              </a:rPr>
              <a:t>earn how to pass a parameter with a Flask call</a:t>
            </a:r>
          </a:p>
          <a:p>
            <a:pPr lvl="1">
              <a:lnSpc>
                <a:spcPct val="80000"/>
              </a:lnSpc>
            </a:pPr>
            <a:endParaRPr lang="en-AU" sz="2833" dirty="0" smtClean="0"/>
          </a:p>
          <a:p>
            <a:pPr lvl="1">
              <a:lnSpc>
                <a:spcPct val="80000"/>
              </a:lnSpc>
            </a:pPr>
            <a:r>
              <a:rPr lang="en-AU" sz="2833" dirty="0" smtClean="0"/>
              <a:t>TIP: You can use the “session id” to let the second function know what session’s details are required</a:t>
            </a:r>
          </a:p>
          <a:p>
            <a:pPr lvl="1">
              <a:lnSpc>
                <a:spcPct val="80000"/>
              </a:lnSpc>
            </a:pPr>
            <a:endParaRPr lang="en-AU" sz="283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AU" sz="3100" dirty="0" smtClean="0"/>
              <a:t>Rename “step8.py” to “app.py”</a:t>
            </a:r>
            <a:endParaRPr lang="en-AU" sz="3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845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 – Hello … Cloud Foundry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Time for magic !! Just type the magic words: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		</a:t>
            </a:r>
            <a:r>
              <a:rPr lang="en-US" sz="3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cf</a:t>
            </a:r>
            <a:r>
              <a:rPr lang="en-US" sz="3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login -a https://api.run.pivotal.io</a:t>
            </a:r>
            <a:endParaRPr lang="en-US" sz="3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800" dirty="0" smtClean="0">
                <a:solidFill>
                  <a:schemeClr val="bg1"/>
                </a:solidFill>
              </a:rPr>
              <a:t>		</a:t>
            </a:r>
            <a:r>
              <a:rPr lang="en-US" sz="3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sz="38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8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your_app_name</a:t>
            </a:r>
            <a:r>
              <a:rPr lang="en-US" sz="3800" dirty="0" smtClean="0">
                <a:solidFill>
                  <a:schemeClr val="bg1"/>
                </a:solidFill>
              </a:rPr>
              <a:t>	</a:t>
            </a:r>
            <a:endParaRPr lang="en-US" sz="3800" dirty="0" smtClean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Open in a browser (</a:t>
            </a:r>
            <a:r>
              <a:rPr lang="en-US" sz="3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http://your_app_name.cfapps.io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Lower RAM to 64MB …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that’s how you get billed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You can do it from the GUI or CLI. Type “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cf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 to see options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 scale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up to 2 or 3 instances (GUI/CLI):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watch the UUID change as you access all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453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3100" dirty="0" smtClean="0"/>
              <a:t>Pause for a moment! Think about what just happened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Display </a:t>
            </a:r>
            <a:r>
              <a:rPr lang="en-US" sz="3100" dirty="0"/>
              <a:t>the status of your app from GUI and </a:t>
            </a:r>
            <a:r>
              <a:rPr lang="en-US" sz="3100" dirty="0" smtClean="0"/>
              <a:t>CLI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How </a:t>
            </a:r>
            <a:r>
              <a:rPr lang="en-US" sz="3100" dirty="0"/>
              <a:t>do you access the logs from the </a:t>
            </a:r>
            <a:r>
              <a:rPr lang="en-US" sz="3100" dirty="0" smtClean="0"/>
              <a:t>CLI?</a:t>
            </a:r>
          </a:p>
          <a:p>
            <a:pPr lvl="1">
              <a:lnSpc>
                <a:spcPct val="80000"/>
              </a:lnSpc>
            </a:pPr>
            <a:r>
              <a:rPr lang="en-US" sz="2833" dirty="0" smtClean="0"/>
              <a:t>Can </a:t>
            </a:r>
            <a:r>
              <a:rPr lang="en-US" sz="2833" dirty="0"/>
              <a:t>you display errors </a:t>
            </a:r>
            <a:r>
              <a:rPr lang="en-US" sz="2833" dirty="0" smtClean="0"/>
              <a:t>only</a:t>
            </a:r>
          </a:p>
          <a:p>
            <a:pPr>
              <a:lnSpc>
                <a:spcPct val="80000"/>
              </a:lnSpc>
            </a:pPr>
            <a:r>
              <a:rPr lang="en-US" sz="3100" dirty="0" smtClean="0"/>
              <a:t>If </a:t>
            </a:r>
            <a:r>
              <a:rPr lang="en-US" sz="3100" dirty="0"/>
              <a:t>instance 2 has a problem how do you restart </a:t>
            </a:r>
            <a:r>
              <a:rPr lang="en-US" sz="3100" dirty="0" smtClean="0"/>
              <a:t>it?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What’s the “requirements.txt” file?</a:t>
            </a:r>
          </a:p>
          <a:p>
            <a:pPr lvl="1">
              <a:lnSpc>
                <a:spcPct val="80000"/>
              </a:lnSpc>
            </a:pPr>
            <a:r>
              <a:rPr lang="en-AU" sz="3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</a:t>
            </a:r>
            <a:r>
              <a:rPr lang="en-AU" sz="3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</a:p>
          <a:p>
            <a:pPr lvl="1">
              <a:lnSpc>
                <a:spcPct val="80000"/>
              </a:lnSpc>
            </a:pPr>
            <a:r>
              <a:rPr lang="en-AU" sz="3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pipdeptree</a:t>
            </a:r>
            <a:endParaRPr lang="en-US" sz="3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884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1 - is Over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/>
              <a:t>It is time for “Retrospect”</a:t>
            </a:r>
          </a:p>
          <a:p>
            <a:pPr>
              <a:lnSpc>
                <a:spcPct val="80000"/>
              </a:lnSpc>
            </a:pPr>
            <a:endParaRPr lang="en-AU" sz="3100" dirty="0"/>
          </a:p>
          <a:p>
            <a:pPr>
              <a:lnSpc>
                <a:spcPct val="80000"/>
              </a:lnSpc>
            </a:pPr>
            <a:r>
              <a:rPr lang="en-AU" sz="3100" dirty="0"/>
              <a:t>And time to have a </a:t>
            </a:r>
            <a:r>
              <a:rPr lang="en-AU" sz="3100" dirty="0" smtClean="0"/>
              <a:t>break</a:t>
            </a:r>
            <a:endParaRPr lang="en-US" sz="3100" dirty="0"/>
          </a:p>
          <a:p>
            <a:pPr marL="0" indent="0">
              <a:lnSpc>
                <a:spcPct val="80000"/>
              </a:lnSpc>
              <a:buNone/>
            </a:pPr>
            <a:endParaRPr lang="en-US" sz="31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sz="3100" dirty="0"/>
              <a:t>	</a:t>
            </a:r>
            <a:r>
              <a:rPr lang="en-US" sz="3100" dirty="0" smtClean="0"/>
              <a:t>… </a:t>
            </a:r>
            <a:r>
              <a:rPr lang="en-US" sz="3100" dirty="0"/>
              <a:t>Well Done !!!</a:t>
            </a:r>
            <a:endParaRPr lang="en-AU" sz="3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886" y="1706880"/>
            <a:ext cx="67201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7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6615809" cy="1135174"/>
          </a:xfrm>
        </p:spPr>
        <p:txBody>
          <a:bodyPr>
            <a:normAutofit/>
          </a:bodyPr>
          <a:lstStyle/>
          <a:p>
            <a:r>
              <a:rPr lang="en-US" sz="3100" dirty="0"/>
              <a:t>All apps need a database</a:t>
            </a:r>
            <a:r>
              <a:rPr lang="en-US" sz="3100" dirty="0" smtClean="0"/>
              <a:t>!</a:t>
            </a:r>
          </a:p>
          <a:p>
            <a:pPr lvl="1"/>
            <a:r>
              <a:rPr lang="en-US" sz="2833" dirty="0" smtClean="0"/>
              <a:t>We will use NoSQL = Not Only SQL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04239" y="3200398"/>
            <a:ext cx="5782962" cy="275555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0" tIns="0" rIns="0" bIns="0">
            <a:normAutofit/>
          </a:bodyPr>
          <a:lstStyle>
            <a:lvl1pPr marL="304792" indent="-304792" algn="l" rtl="0" eaLnBrk="1" fontAlgn="base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1pPr>
            <a:lvl2pPr marL="764098" indent="-309026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2pPr>
            <a:lvl3pPr marL="1212820" indent="-29421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333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3pPr>
            <a:lvl4pPr marL="1661542" indent="-29632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333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2144130" indent="-31537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75371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6pPr>
            <a:lvl7pPr marL="3363300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7pPr>
            <a:lvl8pPr marL="397288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8pPr>
            <a:lvl9pPr marL="4582469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AU" sz="3100" kern="0" dirty="0" smtClean="0"/>
              <a:t>Can have duplicated data</a:t>
            </a:r>
            <a:endParaRPr lang="en-US" sz="3100" kern="0" dirty="0" smtClean="0"/>
          </a:p>
          <a:p>
            <a:r>
              <a:rPr lang="en-AU" sz="3100" kern="0" dirty="0" smtClean="0"/>
              <a:t>Eventual consistency</a:t>
            </a:r>
            <a:endParaRPr lang="en-US" sz="3100" kern="0" dirty="0" smtClean="0"/>
          </a:p>
          <a:p>
            <a:r>
              <a:rPr lang="en-AU" sz="3100" kern="0" dirty="0" smtClean="0"/>
              <a:t>Worse data integrity</a:t>
            </a:r>
            <a:endParaRPr lang="en-US" sz="3100" kern="0" dirty="0" smtClean="0"/>
          </a:p>
          <a:p>
            <a:r>
              <a:rPr lang="en-AU" sz="3100" kern="0" dirty="0" smtClean="0"/>
              <a:t>Harder ACID compliance</a:t>
            </a:r>
          </a:p>
          <a:p>
            <a:endParaRPr lang="en-US" kern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3370" y="3200400"/>
            <a:ext cx="5252457" cy="275555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normAutofit/>
          </a:bodyPr>
          <a:lstStyle>
            <a:lvl1pPr marL="304792" indent="-304792" algn="l" rtl="0" eaLnBrk="1" fontAlgn="base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867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1pPr>
            <a:lvl2pPr marL="764098" indent="-309026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600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2pPr>
            <a:lvl3pPr marL="1212820" indent="-29421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333" baseline="0">
                <a:solidFill>
                  <a:srgbClr val="000000"/>
                </a:solidFill>
                <a:latin typeface="Arial" panose="020B0604020202020204" pitchFamily="34" charset="0"/>
                <a:ea typeface="Museo Sans For Dell" pitchFamily="2" charset="0"/>
                <a:cs typeface="Arial" panose="020B0604020202020204" pitchFamily="34" charset="0"/>
              </a:defRPr>
            </a:lvl3pPr>
            <a:lvl4pPr marL="1661542" indent="-29632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333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2144130" indent="-315376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Font typeface="Museo For Dell 300" pitchFamily="50" charset="0"/>
              <a:buChar char="–"/>
              <a:defRPr sz="160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75371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6pPr>
            <a:lvl7pPr marL="3363300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7pPr>
            <a:lvl8pPr marL="3972885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8pPr>
            <a:lvl9pPr marL="4582469" indent="-315376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24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sz="3100" kern="0" dirty="0" smtClean="0"/>
              <a:t>No fixed schema</a:t>
            </a:r>
          </a:p>
          <a:p>
            <a:r>
              <a:rPr lang="en-US" sz="3100" kern="0" dirty="0" smtClean="0"/>
              <a:t>More scalable</a:t>
            </a:r>
          </a:p>
          <a:p>
            <a:r>
              <a:rPr lang="en-AU" sz="3100" kern="0" dirty="0" smtClean="0"/>
              <a:t>Handle unstructured data</a:t>
            </a:r>
            <a:endParaRPr lang="en-US" sz="3100" kern="0" dirty="0" smtClean="0"/>
          </a:p>
          <a:p>
            <a:r>
              <a:rPr lang="en-AU" sz="3100" kern="0" dirty="0" smtClean="0"/>
              <a:t>Cheaper to manage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45278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NoSQL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1607938" cy="4518074"/>
          </a:xfrm>
        </p:spPr>
        <p:txBody>
          <a:bodyPr>
            <a:normAutofit/>
          </a:bodyPr>
          <a:lstStyle/>
          <a:p>
            <a:r>
              <a:rPr lang="en-US" sz="3100" dirty="0" smtClean="0"/>
              <a:t>Types:</a:t>
            </a:r>
          </a:p>
          <a:p>
            <a:pPr lvl="1"/>
            <a:r>
              <a:rPr lang="en-US" sz="2833" dirty="0" smtClean="0"/>
              <a:t>Key-Value (</a:t>
            </a:r>
            <a:r>
              <a:rPr lang="en-US" sz="2833" dirty="0" err="1" smtClean="0"/>
              <a:t>Redis</a:t>
            </a:r>
            <a:r>
              <a:rPr lang="en-US" sz="2833" dirty="0" smtClean="0"/>
              <a:t>)		User sessions and profiles</a:t>
            </a:r>
          </a:p>
          <a:p>
            <a:pPr lvl="1"/>
            <a:r>
              <a:rPr lang="en-US" sz="2833" dirty="0" smtClean="0"/>
              <a:t>Document (</a:t>
            </a:r>
            <a:r>
              <a:rPr lang="en-US" sz="2833" dirty="0" err="1" smtClean="0"/>
              <a:t>MongoDB</a:t>
            </a:r>
            <a:r>
              <a:rPr lang="en-US" sz="2833" dirty="0" smtClean="0"/>
              <a:t>)		Blogs, CMS, heavy read analytics</a:t>
            </a:r>
          </a:p>
          <a:p>
            <a:pPr lvl="1"/>
            <a:r>
              <a:rPr lang="en-US" sz="2833" dirty="0" smtClean="0"/>
              <a:t>Columnar (Cassandra)		Heavy write analytics, log aggregation</a:t>
            </a:r>
          </a:p>
          <a:p>
            <a:pPr lvl="1"/>
            <a:r>
              <a:rPr lang="en-US" sz="2833" dirty="0" smtClean="0"/>
              <a:t>Graph (Neo4j)			Recommendations</a:t>
            </a:r>
          </a:p>
          <a:p>
            <a:pPr lvl="1"/>
            <a:r>
              <a:rPr lang="en-US" sz="2833" dirty="0" smtClean="0"/>
              <a:t>Map-Reduce (Hadoop)</a:t>
            </a:r>
          </a:p>
          <a:p>
            <a:r>
              <a:rPr lang="en-US" sz="3100" dirty="0" smtClean="0"/>
              <a:t>Polyglot persistence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364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33" dirty="0" smtClean="0"/>
              <a:t>In Memory</a:t>
            </a:r>
          </a:p>
          <a:p>
            <a:pPr lvl="1"/>
            <a:r>
              <a:rPr lang="en-US" sz="2566" dirty="0" smtClean="0"/>
              <a:t>Fast. Often used for caching</a:t>
            </a:r>
          </a:p>
          <a:p>
            <a:pPr lvl="1"/>
            <a:r>
              <a:rPr lang="en-US" sz="2566" dirty="0" smtClean="0"/>
              <a:t>But with built-in replication and on-disk persistence</a:t>
            </a:r>
          </a:p>
          <a:p>
            <a:r>
              <a:rPr lang="en-US" sz="2833" dirty="0" smtClean="0"/>
              <a:t>Key-value, List, Set (unique and unordered) and Hash</a:t>
            </a:r>
          </a:p>
          <a:p>
            <a:r>
              <a:rPr lang="en-US" sz="2833" dirty="0" err="1"/>
              <a:t>Redis</a:t>
            </a:r>
            <a:r>
              <a:rPr lang="en-US" sz="2833" dirty="0"/>
              <a:t> tutorial</a:t>
            </a:r>
          </a:p>
          <a:p>
            <a:pPr marL="0" indent="0">
              <a:buNone/>
            </a:pPr>
            <a:r>
              <a:rPr lang="en-US" sz="3100" dirty="0" smtClean="0"/>
              <a:t>		</a:t>
            </a:r>
            <a:r>
              <a:rPr lang="en-US" sz="3100" dirty="0" smtClean="0">
                <a:hlinkClick r:id="rId3"/>
              </a:rPr>
              <a:t>https</a:t>
            </a:r>
            <a:r>
              <a:rPr lang="en-US" sz="3100" dirty="0">
                <a:hlinkClick r:id="rId3"/>
              </a:rPr>
              <a:t>://try.redis.io</a:t>
            </a:r>
            <a:r>
              <a:rPr lang="en-US" sz="3100" dirty="0" smtClean="0">
                <a:hlinkClick r:id="rId3"/>
              </a:rPr>
              <a:t>/</a:t>
            </a:r>
            <a:endParaRPr lang="en-US" sz="3100" dirty="0" smtClean="0"/>
          </a:p>
          <a:p>
            <a:r>
              <a:rPr lang="en-AU" sz="2833" dirty="0"/>
              <a:t>Discuss </a:t>
            </a:r>
            <a:r>
              <a:rPr lang="en-AU" sz="2833" dirty="0" smtClean="0"/>
              <a:t>data type and name </a:t>
            </a:r>
            <a:r>
              <a:rPr lang="en-AU" sz="2833" dirty="0"/>
              <a:t>scheme to </a:t>
            </a:r>
            <a:r>
              <a:rPr lang="en-AU" sz="2833" dirty="0" smtClean="0"/>
              <a:t>accomplish</a:t>
            </a:r>
            <a:r>
              <a:rPr lang="en-AU" sz="2833" dirty="0"/>
              <a:t> </a:t>
            </a:r>
            <a:r>
              <a:rPr lang="en-AU" sz="2833" dirty="0" smtClean="0"/>
              <a:t>…</a:t>
            </a:r>
            <a:endParaRPr lang="en-US" sz="2833" dirty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69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Cloud Foundry Services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543608"/>
          </a:xfrm>
        </p:spPr>
        <p:txBody>
          <a:bodyPr>
            <a:normAutofit/>
          </a:bodyPr>
          <a:lstStyle/>
          <a:p>
            <a:pPr marL="304792" lvl="1" indent="-304792">
              <a:spcBef>
                <a:spcPts val="1600"/>
              </a:spcBef>
              <a:buFont typeface="Arial" pitchFamily="34" charset="0"/>
              <a:buChar char="•"/>
            </a:pPr>
            <a:r>
              <a:rPr lang="en-AU" sz="3100" dirty="0"/>
              <a:t>Examine the environment </a:t>
            </a:r>
            <a:r>
              <a:rPr lang="en-AU" sz="3100" dirty="0" smtClean="0"/>
              <a:t>variables</a:t>
            </a:r>
            <a:endParaRPr lang="en-US" sz="3100" dirty="0"/>
          </a:p>
          <a:p>
            <a:r>
              <a:rPr lang="en-US" sz="3100" dirty="0" smtClean="0"/>
              <a:t>In PCF, go </a:t>
            </a:r>
            <a:r>
              <a:rPr lang="en-US" sz="3100" dirty="0"/>
              <a:t>to </a:t>
            </a:r>
            <a:r>
              <a:rPr lang="en-US" sz="3100" dirty="0" smtClean="0"/>
              <a:t>“Bind </a:t>
            </a:r>
            <a:r>
              <a:rPr lang="en-US" sz="3100" dirty="0"/>
              <a:t>a </a:t>
            </a:r>
            <a:r>
              <a:rPr lang="en-US" sz="3100" dirty="0" smtClean="0"/>
              <a:t>service”</a:t>
            </a:r>
            <a:endParaRPr lang="en-US" sz="3100" dirty="0"/>
          </a:p>
          <a:p>
            <a:r>
              <a:rPr lang="en-US" sz="3100" dirty="0"/>
              <a:t>Explore Marketplace and discuss the </a:t>
            </a:r>
            <a:r>
              <a:rPr lang="en-US" sz="3100" dirty="0" smtClean="0"/>
              <a:t>options</a:t>
            </a:r>
          </a:p>
          <a:p>
            <a:pPr lvl="1"/>
            <a:r>
              <a:rPr lang="en-US" sz="2833" dirty="0" smtClean="0"/>
              <a:t>Pay attention also to </a:t>
            </a:r>
            <a:r>
              <a:rPr lang="en-US" sz="2833" dirty="0" err="1" smtClean="0"/>
              <a:t>RabbitMQ</a:t>
            </a:r>
            <a:r>
              <a:rPr lang="en-US" sz="2833" dirty="0" smtClean="0"/>
              <a:t> </a:t>
            </a:r>
            <a:r>
              <a:rPr lang="en-US" sz="2833" dirty="0" smtClean="0">
                <a:sym typeface="Wingdings" panose="05000000000000000000" pitchFamily="2" charset="2"/>
              </a:rPr>
              <a:t> </a:t>
            </a:r>
            <a:r>
              <a:rPr lang="en-US" sz="2833" dirty="0" err="1" smtClean="0">
                <a:sym typeface="Wingdings" panose="05000000000000000000" pitchFamily="2" charset="2"/>
              </a:rPr>
              <a:t>Microservices</a:t>
            </a:r>
            <a:endParaRPr lang="en-US" sz="2833" dirty="0"/>
          </a:p>
          <a:p>
            <a:pPr lvl="1"/>
            <a:r>
              <a:rPr lang="en-US" sz="2800" dirty="0"/>
              <a:t>What would it take to do this in an unstructured </a:t>
            </a:r>
            <a:r>
              <a:rPr lang="en-US" sz="2800" dirty="0" err="1"/>
              <a:t>PaaS</a:t>
            </a:r>
            <a:endParaRPr lang="en-US" sz="2800" dirty="0"/>
          </a:p>
          <a:p>
            <a:pPr lvl="1"/>
            <a:r>
              <a:rPr lang="en-US" sz="2833" dirty="0"/>
              <a:t>Select the free REDIS version (only 1 free per space</a:t>
            </a:r>
            <a:r>
              <a:rPr lang="en-US" sz="2833" dirty="0" smtClean="0"/>
              <a:t>)</a:t>
            </a:r>
            <a:endParaRPr lang="en-US" sz="2833" dirty="0"/>
          </a:p>
          <a:p>
            <a:r>
              <a:rPr lang="en-AU" sz="3100" dirty="0"/>
              <a:t>Examine the environment </a:t>
            </a:r>
            <a:r>
              <a:rPr lang="en-AU" sz="3100" dirty="0" smtClean="0"/>
              <a:t>variables again. Any difference?</a:t>
            </a:r>
          </a:p>
          <a:p>
            <a:pPr lvl="1"/>
            <a:r>
              <a:rPr lang="en-AU" sz="2833" smtClean="0"/>
              <a:t>Make </a:t>
            </a:r>
            <a:r>
              <a:rPr lang="en-AU" sz="2833" dirty="0" smtClean="0"/>
              <a:t>a note </a:t>
            </a:r>
            <a:r>
              <a:rPr lang="en-AU" sz="2833" smtClean="0"/>
              <a:t>of Redis credentials (host, port and password)</a:t>
            </a:r>
            <a:endParaRPr lang="en-US" sz="2833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345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CF Services -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RabbitMQ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RabbitMQ Topic Exch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94" y="1101666"/>
            <a:ext cx="8686801" cy="530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6481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</a:t>
            </a:r>
            <a:r>
              <a:rPr lang="en-US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Redis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with Python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660466"/>
          </a:xfrm>
        </p:spPr>
        <p:txBody>
          <a:bodyPr>
            <a:normAutofit/>
          </a:bodyPr>
          <a:lstStyle/>
          <a:p>
            <a:r>
              <a:rPr lang="en-US" sz="3100" dirty="0"/>
              <a:t>Install </a:t>
            </a:r>
            <a:r>
              <a:rPr lang="en-US" sz="3100" dirty="0" smtClean="0"/>
              <a:t>“</a:t>
            </a:r>
            <a:r>
              <a:rPr lang="en-US" sz="3100" dirty="0" err="1" smtClean="0"/>
              <a:t>redis</a:t>
            </a:r>
            <a:r>
              <a:rPr lang="en-US" sz="3100" dirty="0" smtClean="0"/>
              <a:t>”:    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redis</a:t>
            </a:r>
            <a:endParaRPr lang="en-US" sz="2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AU" sz="3100" dirty="0" smtClean="0"/>
              <a:t>Clone </a:t>
            </a:r>
            <a:r>
              <a:rPr lang="en-AU" sz="3100" dirty="0">
                <a:solidFill>
                  <a:schemeClr val="accent1"/>
                </a:solidFill>
              </a:rPr>
              <a:t>https://github.com/cermegno/Redis-test </a:t>
            </a:r>
            <a:r>
              <a:rPr lang="en-AU" sz="3100" dirty="0" smtClean="0"/>
              <a:t>repo</a:t>
            </a:r>
          </a:p>
          <a:p>
            <a:r>
              <a:rPr lang="en-AU" sz="3100" dirty="0" smtClean="0"/>
              <a:t>Open </a:t>
            </a:r>
            <a:r>
              <a:rPr lang="en-AU" sz="3100" dirty="0" smtClean="0">
                <a:solidFill>
                  <a:schemeClr val="accent1"/>
                </a:solidFill>
              </a:rPr>
              <a:t>Redis-test.py </a:t>
            </a:r>
            <a:r>
              <a:rPr lang="en-AU" sz="3100" dirty="0"/>
              <a:t>with IDLE</a:t>
            </a:r>
          </a:p>
          <a:p>
            <a:r>
              <a:rPr lang="en-AU" sz="3100" dirty="0" smtClean="0"/>
              <a:t>Find credentials and connect </a:t>
            </a:r>
            <a:r>
              <a:rPr lang="en-AU" sz="3100" dirty="0"/>
              <a:t>to </a:t>
            </a:r>
            <a:r>
              <a:rPr lang="en-AU" sz="3100" dirty="0" smtClean="0"/>
              <a:t>your </a:t>
            </a:r>
            <a:r>
              <a:rPr lang="en-AU" sz="3100" dirty="0" err="1" smtClean="0"/>
              <a:t>Redis</a:t>
            </a:r>
            <a:r>
              <a:rPr lang="en-AU" sz="3100" dirty="0" smtClean="0"/>
              <a:t> instance </a:t>
            </a:r>
            <a:endParaRPr lang="en-US" sz="3100" dirty="0"/>
          </a:p>
          <a:p>
            <a:r>
              <a:rPr lang="en-AU" sz="3100" dirty="0"/>
              <a:t>Script: create/display/modify/delete keys and counters</a:t>
            </a:r>
          </a:p>
          <a:p>
            <a:r>
              <a:rPr lang="en-AU" sz="3100" dirty="0"/>
              <a:t>Script: create/display/modify/delete lists</a:t>
            </a:r>
          </a:p>
          <a:p>
            <a:r>
              <a:rPr lang="en-AU" sz="3100" dirty="0"/>
              <a:t>Script: create/display/modify/delete hashes</a:t>
            </a:r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273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required?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88953" y="1355726"/>
            <a:ext cx="11214100" cy="4070317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scale quickly up and down</a:t>
            </a:r>
          </a:p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patch without disruption</a:t>
            </a:r>
          </a:p>
          <a:p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to withstand infrastructure failures</a:t>
            </a:r>
          </a:p>
          <a:p>
            <a:r>
              <a:rPr lang="en-US" dirty="0" smtClean="0">
                <a:latin typeface="+mj-lt"/>
              </a:rPr>
              <a:t>The </a:t>
            </a:r>
            <a:r>
              <a:rPr lang="en-US" dirty="0">
                <a:latin typeface="+mj-lt"/>
              </a:rPr>
              <a:t>can be moved easily between </a:t>
            </a:r>
            <a:r>
              <a:rPr lang="en-US" dirty="0" smtClean="0">
                <a:latin typeface="+mj-lt"/>
              </a:rPr>
              <a:t>clouds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Cheaper to deploy and run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1060" y="5573319"/>
            <a:ext cx="8833073" cy="6667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733" dirty="0" err="1">
                <a:solidFill>
                  <a:srgbClr val="4D4D4D"/>
                </a:solidFill>
              </a:rPr>
              <a:t>a.k.a</a:t>
            </a:r>
            <a:r>
              <a:rPr lang="en-US" sz="3733" dirty="0">
                <a:solidFill>
                  <a:srgbClr val="4D4D4D"/>
                </a:solidFill>
              </a:rPr>
              <a:t> CNA’s (Cloud Native Applications)</a:t>
            </a:r>
          </a:p>
        </p:txBody>
      </p:sp>
      <p:pic>
        <p:nvPicPr>
          <p:cNvPr id="2051" name="Picture 3" descr="C:\Users\ramosa\AppData\Local\Microsoft\Windows\Temporary Internet Files\Content.IE5\FZAKPSIP\checklist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34" y="-27420"/>
            <a:ext cx="4161367" cy="379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099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Store </a:t>
            </a:r>
            <a:r>
              <a:rPr lang="en-US" sz="4400" dirty="0" smtClean="0"/>
              <a:t>HTML form data in </a:t>
            </a:r>
            <a:r>
              <a:rPr lang="en-US" sz="4400" dirty="0" err="1" smtClean="0"/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sz="3100" dirty="0" smtClean="0"/>
              <a:t>Let’s examine (step1.py)</a:t>
            </a:r>
          </a:p>
          <a:p>
            <a:r>
              <a:rPr lang="en-AU" sz="3100" dirty="0" smtClean="0"/>
              <a:t> This webpage has a form with a text box</a:t>
            </a:r>
          </a:p>
          <a:p>
            <a:pPr marL="0" indent="0">
              <a:buNone/>
            </a:pPr>
            <a:r>
              <a:rPr lang="en-AU" sz="3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AU" sz="31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templates/survey.html</a:t>
            </a:r>
          </a:p>
          <a:p>
            <a:r>
              <a:rPr lang="en-AU" sz="3100" dirty="0" smtClean="0"/>
              <a:t>Let’s build a small survey with a HTML form</a:t>
            </a:r>
          </a:p>
          <a:p>
            <a:pPr lvl="1"/>
            <a:r>
              <a:rPr lang="en-AU" sz="2833" dirty="0" smtClean="0"/>
              <a:t>Commercial/Enterprise (Radio button)</a:t>
            </a:r>
          </a:p>
          <a:p>
            <a:pPr lvl="1"/>
            <a:r>
              <a:rPr lang="en-AU" sz="2833" dirty="0" smtClean="0"/>
              <a:t>AU/NZ state (Drop-down menu)</a:t>
            </a:r>
          </a:p>
          <a:p>
            <a:pPr lvl="1"/>
            <a:r>
              <a:rPr lang="en-AU" sz="2833" dirty="0" smtClean="0"/>
              <a:t>Feedback (</a:t>
            </a:r>
            <a:r>
              <a:rPr lang="en-AU" sz="2833" dirty="0"/>
              <a:t>T</a:t>
            </a:r>
            <a:r>
              <a:rPr lang="en-AU" sz="2833" dirty="0" smtClean="0"/>
              <a:t>ext box)</a:t>
            </a:r>
          </a:p>
          <a:p>
            <a:r>
              <a:rPr lang="en-AU" sz="3100" dirty="0" smtClean="0"/>
              <a:t>Dump the survey response to console or HTML (step2.py)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695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Store </a:t>
            </a:r>
            <a:r>
              <a:rPr lang="en-US" sz="4400" dirty="0" smtClean="0"/>
              <a:t>HTML form data in </a:t>
            </a:r>
            <a:r>
              <a:rPr lang="en-US" sz="4400" dirty="0" err="1" smtClean="0"/>
              <a:t>Redis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1097371" cy="4267200"/>
          </a:xfrm>
        </p:spPr>
        <p:txBody>
          <a:bodyPr>
            <a:normAutofit/>
          </a:bodyPr>
          <a:lstStyle/>
          <a:p>
            <a:r>
              <a:rPr lang="en-AU" sz="3100" dirty="0" smtClean="0"/>
              <a:t>Now store the data from the form in </a:t>
            </a:r>
            <a:r>
              <a:rPr lang="en-AU" sz="3100" dirty="0" err="1" smtClean="0"/>
              <a:t>Redis</a:t>
            </a:r>
            <a:r>
              <a:rPr lang="en-AU" sz="3100" dirty="0"/>
              <a:t> </a:t>
            </a:r>
            <a:r>
              <a:rPr lang="en-AU" sz="3100" dirty="0" smtClean="0"/>
              <a:t>(step3.py)</a:t>
            </a:r>
          </a:p>
          <a:p>
            <a:pPr lvl="1"/>
            <a:r>
              <a:rPr lang="en-AU" sz="2833" dirty="0"/>
              <a:t>It’s ok </a:t>
            </a:r>
            <a:r>
              <a:rPr lang="en-AU" sz="2833" dirty="0" smtClean="0"/>
              <a:t>for now to </a:t>
            </a:r>
            <a:r>
              <a:rPr lang="en-AU" sz="2833" dirty="0"/>
              <a:t>overwrite the same key over and over </a:t>
            </a:r>
            <a:endParaRPr lang="en-AU" sz="2833" dirty="0" smtClean="0"/>
          </a:p>
          <a:p>
            <a:pPr lvl="1"/>
            <a:r>
              <a:rPr lang="en-AU" sz="2833" dirty="0" smtClean="0"/>
              <a:t>read it back and dump it into the console</a:t>
            </a:r>
          </a:p>
          <a:p>
            <a:r>
              <a:rPr lang="en-AU" sz="3100" dirty="0" smtClean="0"/>
              <a:t>Use a </a:t>
            </a:r>
            <a:r>
              <a:rPr lang="en-AU" sz="3100" dirty="0" err="1" smtClean="0"/>
              <a:t>Redis</a:t>
            </a:r>
            <a:r>
              <a:rPr lang="en-AU" sz="3100" dirty="0" smtClean="0"/>
              <a:t> counter and use it create different key name every time the form is submitted (step4.py)</a:t>
            </a:r>
          </a:p>
          <a:p>
            <a:r>
              <a:rPr lang="en-AU" sz="3100" dirty="0" smtClean="0"/>
              <a:t>Create extra page that dumps all surveys received (step5.py)</a:t>
            </a:r>
            <a:endParaRPr lang="en-US" sz="3100" dirty="0" smtClean="0"/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972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2 – Cloud Foundry Services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4401312"/>
          </a:xfrm>
        </p:spPr>
        <p:txBody>
          <a:bodyPr>
            <a:normAutofit/>
          </a:bodyPr>
          <a:lstStyle/>
          <a:p>
            <a:r>
              <a:rPr lang="en-AU" sz="3100" dirty="0" smtClean="0"/>
              <a:t>We are ready to go to Production</a:t>
            </a:r>
            <a:endParaRPr lang="en-US" sz="3100" dirty="0" smtClean="0"/>
          </a:p>
          <a:p>
            <a:r>
              <a:rPr lang="en-US" sz="3100" dirty="0" smtClean="0"/>
              <a:t>Clone </a:t>
            </a:r>
            <a:r>
              <a:rPr lang="en-US" sz="3100" dirty="0">
                <a:solidFill>
                  <a:schemeClr val="bg1"/>
                </a:solidFill>
                <a:hlinkClick r:id="rId3"/>
              </a:rPr>
              <a:t>https://github.com/cermegno/GeekDay-Lab2</a:t>
            </a:r>
            <a:endParaRPr lang="en-US" sz="3100" dirty="0">
              <a:solidFill>
                <a:schemeClr val="bg1"/>
              </a:solidFill>
            </a:endParaRPr>
          </a:p>
          <a:p>
            <a:r>
              <a:rPr lang="en-US" sz="3100" dirty="0"/>
              <a:t>Push it to PCF with the </a:t>
            </a:r>
            <a:r>
              <a:rPr lang="en-US" sz="3100" dirty="0" smtClean="0">
                <a:solidFill>
                  <a:schemeClr val="accent1"/>
                </a:solidFill>
              </a:rPr>
              <a:t>same app name </a:t>
            </a:r>
            <a:r>
              <a:rPr lang="en-US" sz="3100" dirty="0" smtClean="0"/>
              <a:t>as </a:t>
            </a:r>
            <a:r>
              <a:rPr lang="en-US" sz="3100" dirty="0"/>
              <a:t>before</a:t>
            </a:r>
          </a:p>
          <a:p>
            <a:r>
              <a:rPr lang="en-US" sz="3100" dirty="0"/>
              <a:t>Test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066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Object Storage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328928"/>
            <a:ext cx="10607039" cy="50109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Cloud Native Apps love “Object storage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”!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Object </a:t>
            </a:r>
            <a:r>
              <a:rPr lang="en-AU" sz="2800" dirty="0" err="1"/>
              <a:t>vs</a:t>
            </a:r>
            <a:r>
              <a:rPr lang="en-AU" sz="2800" dirty="0"/>
              <a:t> File </a:t>
            </a:r>
            <a:r>
              <a:rPr lang="en-AU" sz="2800" dirty="0" err="1"/>
              <a:t>vs</a:t>
            </a:r>
            <a:r>
              <a:rPr lang="en-AU" sz="2800" dirty="0"/>
              <a:t> Block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No directory tree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Metadata stored along with object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Buckets. Permissions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Access </a:t>
            </a:r>
            <a:r>
              <a:rPr lang="en-AU" sz="2800" dirty="0"/>
              <a:t>via </a:t>
            </a:r>
            <a:r>
              <a:rPr lang="en-AU" sz="2800" dirty="0" smtClean="0"/>
              <a:t>API (S3, Swift)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Protected by Erasure coding </a:t>
            </a:r>
            <a:r>
              <a:rPr lang="en-AU" sz="2800" dirty="0" smtClean="0">
                <a:sym typeface="Wingdings" panose="05000000000000000000" pitchFamily="2" charset="2"/>
              </a:rPr>
              <a:t> Cost savings</a:t>
            </a:r>
            <a:endParaRPr lang="en-AU" sz="2800" dirty="0" smtClean="0"/>
          </a:p>
          <a:p>
            <a:pPr lvl="1">
              <a:lnSpc>
                <a:spcPct val="80000"/>
              </a:lnSpc>
            </a:pPr>
            <a:r>
              <a:rPr lang="en-AU" sz="2800" dirty="0" smtClean="0"/>
              <a:t>What use cases is it good for?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ECS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Namespace. No need for unique bucket names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Strong global consistency</a:t>
            </a:r>
          </a:p>
          <a:p>
            <a:pPr lvl="2">
              <a:lnSpc>
                <a:spcPct val="80000"/>
              </a:lnSpc>
            </a:pPr>
            <a:r>
              <a:rPr lang="en-AU" sz="2533" dirty="0" smtClean="0"/>
              <a:t>Durability (11 x 9’s, SEC 17-A4 compliant)</a:t>
            </a:r>
          </a:p>
          <a:p>
            <a:pPr lvl="1">
              <a:lnSpc>
                <a:spcPct val="80000"/>
              </a:lnSpc>
            </a:pPr>
            <a:endParaRPr lang="en-US" sz="2200" dirty="0"/>
          </a:p>
        </p:txBody>
      </p:sp>
      <p:grpSp>
        <p:nvGrpSpPr>
          <p:cNvPr id="7" name="Group 6"/>
          <p:cNvGrpSpPr/>
          <p:nvPr/>
        </p:nvGrpSpPr>
        <p:grpSpPr>
          <a:xfrm>
            <a:off x="6739003" y="2505299"/>
            <a:ext cx="5095764" cy="738942"/>
            <a:chOff x="6739003" y="2505299"/>
            <a:chExt cx="5095764" cy="738942"/>
          </a:xfrm>
        </p:grpSpPr>
        <p:sp>
          <p:nvSpPr>
            <p:cNvPr id="4" name="Rectangle 3"/>
            <p:cNvSpPr/>
            <p:nvPr/>
          </p:nvSpPr>
          <p:spPr>
            <a:xfrm>
              <a:off x="8254941" y="2555403"/>
              <a:ext cx="357982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3200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Massive </a:t>
              </a:r>
              <a:r>
                <a:rPr lang="en-AU" sz="3200" dirty="0">
                  <a:solidFill>
                    <a:schemeClr val="bg1"/>
                  </a:solidFill>
                  <a:sym typeface="Wingdings" panose="05000000000000000000" pitchFamily="2" charset="2"/>
                </a:rPr>
                <a:t>scalability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5" name="Right Brace 4"/>
            <p:cNvSpPr/>
            <p:nvPr/>
          </p:nvSpPr>
          <p:spPr>
            <a:xfrm>
              <a:off x="6739003" y="2505299"/>
              <a:ext cx="563671" cy="738942"/>
            </a:xfrm>
            <a:prstGeom prst="rightBrace">
              <a:avLst>
                <a:gd name="adj1" fmla="val 8333"/>
                <a:gd name="adj2" fmla="val 517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7653402" y="2676808"/>
              <a:ext cx="551146" cy="400833"/>
            </a:xfrm>
            <a:prstGeom prst="rightArrow">
              <a:avLst/>
            </a:prstGeom>
            <a:solidFill>
              <a:schemeClr val="accent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 smtClean="0">
                <a:solidFill>
                  <a:schemeClr val="tx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3959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Create a “secret key” in “manage secret keys”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03" y="2859405"/>
            <a:ext cx="94297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94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004" y="1706880"/>
            <a:ext cx="6710488" cy="4267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In S3Browser add new account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S3 Compatible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/>
              <a:t>Endpoint without ‘</a:t>
            </a:r>
            <a:r>
              <a:rPr lang="en-US" sz="3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https://</a:t>
            </a:r>
            <a:r>
              <a:rPr lang="en-US" sz="3600" dirty="0" smtClean="0"/>
              <a:t>’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/>
              <a:t>Tick “</a:t>
            </a:r>
            <a:r>
              <a:rPr lang="en-US" sz="3600" dirty="0" smtClean="0">
                <a:solidFill>
                  <a:schemeClr val="accent1"/>
                </a:solidFill>
              </a:rPr>
              <a:t>SSL/TLS</a:t>
            </a:r>
            <a:r>
              <a:rPr lang="en-US" sz="3600" dirty="0" smtClean="0"/>
              <a:t>”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247" y="1207136"/>
            <a:ext cx="50101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986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Working with ECS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067" dirty="0" smtClean="0"/>
              <a:t>Create a bucket</a:t>
            </a:r>
          </a:p>
          <a:p>
            <a:pPr>
              <a:lnSpc>
                <a:spcPct val="80000"/>
              </a:lnSpc>
            </a:pPr>
            <a:r>
              <a:rPr lang="en-AU" sz="3067" dirty="0" smtClean="0"/>
              <a:t>Upload a photo and then use the preview tab</a:t>
            </a:r>
            <a:endParaRPr lang="en-US" sz="3067" dirty="0"/>
          </a:p>
          <a:p>
            <a:pPr>
              <a:lnSpc>
                <a:spcPct val="80000"/>
              </a:lnSpc>
            </a:pPr>
            <a:r>
              <a:rPr lang="en-US" sz="3067" dirty="0"/>
              <a:t>Pay </a:t>
            </a:r>
            <a:r>
              <a:rPr lang="en-US" sz="3067" dirty="0" smtClean="0"/>
              <a:t>close attention </a:t>
            </a:r>
            <a:r>
              <a:rPr lang="en-US" sz="3067" dirty="0"/>
              <a:t>to </a:t>
            </a:r>
            <a:r>
              <a:rPr lang="en-US" sz="3067" dirty="0" smtClean="0"/>
              <a:t>bucket and object permissions tab</a:t>
            </a:r>
          </a:p>
          <a:p>
            <a:pPr>
              <a:lnSpc>
                <a:spcPct val="80000"/>
              </a:lnSpc>
            </a:pPr>
            <a:r>
              <a:rPr lang="en-AU" sz="3067" dirty="0" smtClean="0"/>
              <a:t>Download the object from your web browser (</a:t>
            </a:r>
            <a:r>
              <a:rPr lang="en-AU" sz="3067" dirty="0" smtClean="0">
                <a:solidFill>
                  <a:schemeClr val="accent1"/>
                </a:solidFill>
              </a:rPr>
              <a:t>HTTP only</a:t>
            </a:r>
            <a:r>
              <a:rPr lang="en-AU" sz="3067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This requires “all users” to have “read” permission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Use	</a:t>
            </a:r>
            <a:r>
              <a:rPr lang="en-US" sz="2800" dirty="0" smtClean="0">
                <a:solidFill>
                  <a:schemeClr val="bg1"/>
                </a:solidFill>
              </a:rPr>
              <a:t>http</a:t>
            </a:r>
            <a:r>
              <a:rPr lang="en-US" sz="2800" dirty="0">
                <a:solidFill>
                  <a:schemeClr val="bg1"/>
                </a:solidFill>
              </a:rPr>
              <a:t>://namespace.public.ecstestdrive.com/bucket/key</a:t>
            </a:r>
            <a:endParaRPr lang="en-AU" sz="2800" dirty="0" smtClean="0"/>
          </a:p>
          <a:p>
            <a:pPr lvl="1">
              <a:lnSpc>
                <a:spcPct val="80000"/>
              </a:lnSpc>
            </a:pPr>
            <a:r>
              <a:rPr lang="en-AU" sz="2800" dirty="0" smtClean="0"/>
              <a:t>Or	</a:t>
            </a:r>
            <a:r>
              <a:rPr lang="en-US" sz="2800" dirty="0" smtClean="0">
                <a:solidFill>
                  <a:schemeClr val="bg1"/>
                </a:solidFill>
              </a:rPr>
              <a:t>http</a:t>
            </a:r>
            <a:r>
              <a:rPr lang="en-US" sz="2800" dirty="0">
                <a:solidFill>
                  <a:schemeClr val="bg1"/>
                </a:solidFill>
              </a:rPr>
              <a:t>://</a:t>
            </a:r>
            <a:r>
              <a:rPr lang="en-US" sz="2800" dirty="0" smtClean="0">
                <a:solidFill>
                  <a:schemeClr val="bg1"/>
                </a:solidFill>
              </a:rPr>
              <a:t>bucket.namespace.public.ecstestdrive.com/key</a:t>
            </a:r>
            <a:endParaRPr lang="en-US" sz="2600" dirty="0" smtClean="0"/>
          </a:p>
          <a:p>
            <a:pPr marL="0" indent="0">
              <a:lnSpc>
                <a:spcPct val="60000"/>
              </a:lnSpc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pPr marL="455072" lvl="1" indent="0">
              <a:lnSpc>
                <a:spcPct val="80000"/>
              </a:lnSpc>
              <a:buNone/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3" y="5154060"/>
            <a:ext cx="9084683" cy="11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715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ECS vs AWS Se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Quick tour of AWS S3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800" dirty="0" smtClean="0"/>
              <a:t>Create a bucket</a:t>
            </a:r>
            <a:r>
              <a:rPr lang="en-US" sz="2800" dirty="0"/>
              <a:t> </a:t>
            </a:r>
            <a:r>
              <a:rPr lang="en-US" sz="2800" dirty="0" smtClean="0"/>
              <a:t>and u</a:t>
            </a:r>
            <a:r>
              <a:rPr lang="en-AU" sz="2800" dirty="0" err="1" smtClean="0"/>
              <a:t>pload</a:t>
            </a:r>
            <a:r>
              <a:rPr lang="en-AU" sz="2800" dirty="0" smtClean="0"/>
              <a:t> a document or a photo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800" dirty="0"/>
              <a:t>Pay attention to </a:t>
            </a:r>
            <a:r>
              <a:rPr lang="en-US" sz="2800" dirty="0" smtClean="0"/>
              <a:t>bucket and object permissions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Show it in S3 Browser</a:t>
            </a:r>
          </a:p>
          <a:p>
            <a:pPr lvl="1">
              <a:lnSpc>
                <a:spcPct val="80000"/>
              </a:lnSpc>
            </a:pPr>
            <a:r>
              <a:rPr lang="en-AU" sz="2800" dirty="0" smtClean="0"/>
              <a:t>Download the object from a web </a:t>
            </a:r>
            <a:r>
              <a:rPr lang="en-AU" sz="2800" dirty="0" smtClean="0"/>
              <a:t>browser (http </a:t>
            </a:r>
            <a:r>
              <a:rPr lang="en-AU" sz="2800" smtClean="0"/>
              <a:t>or https)</a:t>
            </a:r>
            <a:endParaRPr lang="en-US" sz="2800" dirty="0"/>
          </a:p>
          <a:p>
            <a:pPr lvl="2">
              <a:lnSpc>
                <a:spcPct val="80000"/>
              </a:lnSpc>
            </a:pPr>
            <a:endParaRPr lang="en-US" sz="2800" dirty="0" smtClean="0"/>
          </a:p>
          <a:p>
            <a:pPr marL="0" indent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67" dirty="0" smtClean="0"/>
              <a:t>	</a:t>
            </a:r>
            <a:r>
              <a:rPr lang="en-US" sz="2600" dirty="0" smtClean="0">
                <a:solidFill>
                  <a:schemeClr val="bg1"/>
                </a:solidFill>
              </a:rPr>
              <a:t>http://bucket.s3.amazonaws.com/key</a:t>
            </a:r>
            <a:endParaRPr lang="en-US" sz="26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endParaRPr lang="en-US" sz="3067" dirty="0"/>
          </a:p>
        </p:txBody>
      </p:sp>
    </p:spTree>
    <p:extLst>
      <p:ext uri="{BB962C8B-B14F-4D97-AF65-F5344CB8AC3E}">
        <p14:creationId xmlns:p14="http://schemas.microsoft.com/office/powerpoint/2010/main" val="36289604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ECS in Python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Install “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boto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”:     </a:t>
            </a:r>
            <a:r>
              <a:rPr lang="en-US" sz="2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sz="2800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boto</a:t>
            </a:r>
            <a:endParaRPr lang="en-US" sz="2800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Clone 	</a:t>
            </a:r>
            <a:r>
              <a:rPr lang="en-AU" sz="3200" dirty="0" smtClean="0">
                <a:solidFill>
                  <a:schemeClr val="accent1"/>
                </a:solidFill>
              </a:rPr>
              <a:t>https</a:t>
            </a:r>
            <a:r>
              <a:rPr lang="en-AU" sz="3200" dirty="0">
                <a:solidFill>
                  <a:schemeClr val="accent1"/>
                </a:solidFill>
              </a:rPr>
              <a:t>://github.com/cermegno/Boto-S3</a:t>
            </a:r>
            <a:endParaRPr lang="en-AU" sz="3200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Open “Boto-S3.py” with IDLE and add your credentials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upload of the image in the directory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list of all keys in the bucket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200" dirty="0" smtClean="0"/>
              <a:t>Script the deletion of image from ECS</a:t>
            </a:r>
          </a:p>
        </p:txBody>
      </p:sp>
    </p:spTree>
    <p:extLst>
      <p:ext uri="{BB962C8B-B14F-4D97-AF65-F5344CB8AC3E}">
        <p14:creationId xmlns:p14="http://schemas.microsoft.com/office/powerpoint/2010/main" val="28091656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S3 Permissions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207136"/>
            <a:ext cx="10989813" cy="42672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You can create a custom ACL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or use one </a:t>
            </a:r>
            <a:r>
              <a:rPr lang="en-US" sz="2800" dirty="0"/>
              <a:t>of these four </a:t>
            </a:r>
            <a:r>
              <a:rPr lang="en-US" sz="2800" dirty="0" smtClean="0"/>
              <a:t>‘canned’ </a:t>
            </a:r>
            <a:r>
              <a:rPr lang="en-US" sz="2800" dirty="0"/>
              <a:t>policies: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private</a:t>
            </a:r>
            <a:r>
              <a:rPr lang="en-US" sz="2000" dirty="0"/>
              <a:t>: Owner gets FULL_CONTROL. No one else has any access rights.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public-read</a:t>
            </a:r>
            <a:r>
              <a:rPr lang="en-US" sz="2000" dirty="0"/>
              <a:t>: Owners gets FULL_CONTROL and the anonymous principal is granted READ access.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public-read-write</a:t>
            </a:r>
            <a:r>
              <a:rPr lang="en-US" sz="2000" dirty="0"/>
              <a:t>: Owner gets FULL_CONTROL and the anonymous principal is granted READ and WRITE access.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b="1" dirty="0" smtClean="0"/>
              <a:t>authenticated-read</a:t>
            </a:r>
            <a:r>
              <a:rPr lang="en-US" sz="2000" dirty="0"/>
              <a:t>: Owner gets FULL_CONTROL and any principal authenticated as a registered Amazon S3 user is granted READ access.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22044842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08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</a:t>
            </a:r>
            <a:r>
              <a:rPr lang="en-US" sz="4400" dirty="0" smtClean="0"/>
              <a:t>Object metadata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Script the upload of the image with metadata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Script the retrieval of metadata of a key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Discussion points:</a:t>
            </a:r>
            <a:endParaRPr lang="en-US" sz="3600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333" dirty="0" smtClean="0"/>
              <a:t>How do you search a </a:t>
            </a:r>
            <a:r>
              <a:rPr lang="en-US" sz="3333" dirty="0"/>
              <a:t>bucket for keys with specific </a:t>
            </a:r>
            <a:r>
              <a:rPr lang="en-US" sz="3333" dirty="0" smtClean="0"/>
              <a:t>metadata?</a:t>
            </a:r>
            <a:endParaRPr lang="en-US" sz="3333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333" dirty="0"/>
              <a:t>What methods could you use to for example display photos in S3 that were taken by a given photographer?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36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AU" sz="3600" dirty="0" smtClean="0"/>
          </a:p>
        </p:txBody>
      </p:sp>
    </p:spTree>
    <p:extLst>
      <p:ext uri="{BB962C8B-B14F-4D97-AF65-F5344CB8AC3E}">
        <p14:creationId xmlns:p14="http://schemas.microsoft.com/office/powerpoint/2010/main" val="18403471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Let’s b</a:t>
            </a:r>
            <a:r>
              <a:rPr lang="en-US" sz="4400" dirty="0" smtClean="0"/>
              <a:t>uild a photo album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b="1" dirty="0" smtClean="0"/>
              <a:t>Version 1:</a:t>
            </a:r>
            <a:endParaRPr lang="en-US" sz="32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U</a:t>
            </a:r>
            <a:r>
              <a:rPr lang="en-US" sz="2800" dirty="0" smtClean="0"/>
              <a:t>pload </a:t>
            </a:r>
            <a:r>
              <a:rPr lang="en-US" sz="2800" dirty="0"/>
              <a:t>all photos from the images subdirectory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Create </a:t>
            </a:r>
            <a:r>
              <a:rPr lang="en-US" sz="2800" dirty="0"/>
              <a:t>a </a:t>
            </a:r>
            <a:r>
              <a:rPr lang="en-US" sz="2800" dirty="0" smtClean="0"/>
              <a:t>web </a:t>
            </a:r>
            <a:r>
              <a:rPr lang="en-US" sz="2800" dirty="0"/>
              <a:t>photo-album </a:t>
            </a:r>
            <a:r>
              <a:rPr lang="en-US" sz="2800" dirty="0" smtClean="0"/>
              <a:t>with all the </a:t>
            </a:r>
            <a:r>
              <a:rPr lang="en-US" sz="2800" dirty="0"/>
              <a:t>photos in </a:t>
            </a:r>
            <a:r>
              <a:rPr lang="en-US" sz="2800" dirty="0" smtClean="0"/>
              <a:t>a </a:t>
            </a:r>
            <a:r>
              <a:rPr lang="en-US" sz="2800" dirty="0"/>
              <a:t>bucket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200" b="1" dirty="0" smtClean="0"/>
              <a:t>Version 2:</a:t>
            </a:r>
            <a:endParaRPr lang="en-US" sz="3200" b="1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Prompt </a:t>
            </a:r>
            <a:r>
              <a:rPr lang="en-US" sz="2800" dirty="0"/>
              <a:t>the user for each photo name before uploading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/>
              <a:t>S</a:t>
            </a:r>
            <a:r>
              <a:rPr lang="en-US" sz="2800" dirty="0" smtClean="0"/>
              <a:t>tore </a:t>
            </a:r>
            <a:r>
              <a:rPr lang="en-US" sz="2800" dirty="0"/>
              <a:t>photo name as metadata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Photo-album must display </a:t>
            </a:r>
            <a:r>
              <a:rPr lang="en-US" sz="2800" dirty="0"/>
              <a:t>the name of the </a:t>
            </a:r>
            <a:r>
              <a:rPr lang="en-US" sz="2800" dirty="0" smtClean="0"/>
              <a:t>photo</a:t>
            </a:r>
            <a:endParaRPr lang="en-US" sz="2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AU" sz="3200" dirty="0" smtClean="0"/>
          </a:p>
        </p:txBody>
      </p:sp>
    </p:spTree>
    <p:extLst>
      <p:ext uri="{BB962C8B-B14F-4D97-AF65-F5344CB8AC3E}">
        <p14:creationId xmlns:p14="http://schemas.microsoft.com/office/powerpoint/2010/main" val="41479150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Sprint 3 – Fully featured app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Clone </a:t>
            </a:r>
            <a:r>
              <a:rPr lang="en-US" sz="3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https://github.com/cermegno/SEconference2016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environment variables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as instructed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Push it to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Pivotal Cloud Foundry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Open in a browser </a:t>
            </a:r>
            <a:r>
              <a:rPr lang="en-US" sz="4000" dirty="0" smtClean="0"/>
              <a:t>	</a:t>
            </a:r>
            <a:r>
              <a:rPr 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36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your_app_name.cfapps.io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AU" sz="3600" dirty="0" smtClean="0"/>
              <a:t>Upload a photo … Can you see it with S3Browser?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026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34838" y="945582"/>
            <a:ext cx="10438412" cy="5481045"/>
            <a:chOff x="1694213" y="1099957"/>
            <a:chExt cx="10438412" cy="54810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3557" y="1099957"/>
              <a:ext cx="3289068" cy="548104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694213" y="4606101"/>
              <a:ext cx="6096000" cy="15696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/>
                <a:t>	… </a:t>
              </a:r>
              <a:r>
                <a:rPr lang="en-US" sz="4000" b="1" dirty="0" smtClean="0"/>
                <a:t>Good </a:t>
              </a:r>
              <a:r>
                <a:rPr lang="en-US" sz="4000" b="1" dirty="0"/>
                <a:t>Job !!!</a:t>
              </a:r>
            </a:p>
            <a:p>
              <a:pPr>
                <a:lnSpc>
                  <a:spcPct val="80000"/>
                </a:lnSpc>
              </a:pPr>
              <a:endParaRPr lang="en-AU" sz="4000" b="1" dirty="0"/>
            </a:p>
            <a:p>
              <a:pPr>
                <a:lnSpc>
                  <a:spcPct val="80000"/>
                </a:lnSpc>
              </a:pPr>
              <a:r>
                <a:rPr lang="en-AU" sz="4000" b="1" dirty="0"/>
                <a:t>		GO </a:t>
              </a:r>
              <a:r>
                <a:rPr lang="en-AU" sz="4000" b="1" dirty="0">
                  <a:solidFill>
                    <a:srgbClr val="00B050"/>
                  </a:solidFill>
                </a:rPr>
                <a:t>PIPER</a:t>
              </a:r>
              <a:r>
                <a:rPr lang="en-AU" sz="4000" b="1" dirty="0"/>
                <a:t> </a:t>
              </a:r>
              <a:r>
                <a:rPr lang="en-AU" sz="4000" b="1" dirty="0" smtClean="0"/>
                <a:t>GO</a:t>
              </a:r>
              <a:endParaRPr lang="en-US" sz="4000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9401" y="4249841"/>
              <a:ext cx="1521116" cy="150396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We are in Production !!!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59" y="1706880"/>
            <a:ext cx="10607039" cy="271074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AU" sz="3100" dirty="0" smtClean="0"/>
              <a:t>Now we have to support it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Use all app features and check the logs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Check resource usage in the console</a:t>
            </a:r>
          </a:p>
          <a:p>
            <a:pPr>
              <a:lnSpc>
                <a:spcPct val="80000"/>
              </a:lnSpc>
            </a:pPr>
            <a:r>
              <a:rPr lang="en-AU" sz="3100" dirty="0" smtClean="0"/>
              <a:t>Working remotely? Log on to console from mobile</a:t>
            </a:r>
          </a:p>
          <a:p>
            <a:pPr lvl="1">
              <a:lnSpc>
                <a:spcPct val="80000"/>
              </a:lnSpc>
            </a:pPr>
            <a:endParaRPr lang="en-AU" sz="2833" dirty="0" smtClean="0"/>
          </a:p>
          <a:p>
            <a:pPr marL="0" indent="0">
              <a:lnSpc>
                <a:spcPct val="80000"/>
              </a:lnSpc>
              <a:buNone/>
            </a:pPr>
            <a:endParaRPr lang="en-AU" sz="3100" dirty="0"/>
          </a:p>
        </p:txBody>
      </p:sp>
    </p:spTree>
    <p:extLst>
      <p:ext uri="{BB962C8B-B14F-4D97-AF65-F5344CB8AC3E}">
        <p14:creationId xmlns:p14="http://schemas.microsoft.com/office/powerpoint/2010/main" val="31673554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476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8419860"/>
              </p:ext>
            </p:extLst>
          </p:nvPr>
        </p:nvGraphicFramePr>
        <p:xfrm>
          <a:off x="3950208" y="663576"/>
          <a:ext cx="5898493" cy="5795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Where Do We Fit?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85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amosa\AppData\Local\Microsoft\Windows\Temporary Internet Files\Content.IE5\5WL2P5EQ\ask-question-1-ff9bc6fa5eaa0d7667ae7a5a4c61330c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15" y="2658215"/>
            <a:ext cx="4304116" cy="32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So where do we fit? Technology? P? P?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+mn-lt"/>
              </a:rPr>
              <a:t>PROBLEM</a:t>
            </a:r>
          </a:p>
          <a:p>
            <a:r>
              <a:rPr lang="en-US" dirty="0" smtClean="0">
                <a:latin typeface="+mn-lt"/>
              </a:rPr>
              <a:t>The </a:t>
            </a:r>
            <a:r>
              <a:rPr lang="en-US" dirty="0">
                <a:latin typeface="+mn-lt"/>
              </a:rPr>
              <a:t>application provides </a:t>
            </a:r>
            <a:r>
              <a:rPr lang="en-US" dirty="0" smtClean="0">
                <a:latin typeface="+mn-lt"/>
              </a:rPr>
              <a:t>the resilience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+mn-lt"/>
              </a:rPr>
              <a:t>CONSEQUENCE</a:t>
            </a:r>
          </a:p>
          <a:p>
            <a:r>
              <a:rPr lang="en-US" dirty="0" smtClean="0">
                <a:latin typeface="+mn-lt"/>
              </a:rPr>
              <a:t>Backend is less relevant</a:t>
            </a:r>
          </a:p>
          <a:p>
            <a:r>
              <a:rPr lang="en-US" dirty="0" smtClean="0">
                <a:latin typeface="+mn-lt"/>
              </a:rPr>
              <a:t>Focus moves to the </a:t>
            </a:r>
            <a:r>
              <a:rPr lang="en-US" dirty="0">
                <a:latin typeface="+mn-lt"/>
              </a:rPr>
              <a:t>compute </a:t>
            </a:r>
            <a:r>
              <a:rPr lang="en-US" dirty="0" smtClean="0">
                <a:latin typeface="+mn-lt"/>
              </a:rPr>
              <a:t>side</a:t>
            </a:r>
          </a:p>
          <a:p>
            <a:pPr lvl="1"/>
            <a:r>
              <a:rPr lang="en-US" dirty="0" smtClean="0">
                <a:latin typeface="+mn-lt"/>
              </a:rPr>
              <a:t>COTS with the “Platform” on top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593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Two Types Of Cloud Native Platforms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205232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latin typeface="+mn-lt"/>
              </a:rPr>
              <a:t>Ultra-flexible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Max Opportunity For Optimization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For Companies Where Platform = Core Competency</a:t>
            </a:r>
          </a:p>
          <a:p>
            <a:pPr marL="0" indent="0" algn="ctr">
              <a:buNone/>
            </a:pPr>
            <a:r>
              <a:rPr lang="en-US" sz="2400" dirty="0">
                <a:latin typeface="+mn-lt"/>
              </a:rPr>
              <a:t>Common In SaaS Startups Where There Are Relatively Few, Bespoke Apps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434" y="3208634"/>
            <a:ext cx="4567929" cy="269923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395091" y="2052320"/>
            <a:ext cx="5384800" cy="4572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 algn="l" defTabSz="457200" rtl="0" eaLnBrk="1" latinLnBrk="0" hangingPunct="1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4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20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2pPr>
            <a:lvl3pPr marL="1084263" indent="-169863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6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3pPr>
            <a:lvl4pPr marL="1430338" indent="-168275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12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4pPr>
            <a:lvl5pPr marL="1770063" indent="-169863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 kern="1200">
                <a:solidFill>
                  <a:srgbClr val="71707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Opinionated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Fastest &amp; Reliable Outcome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Largest Community Of Talent</a:t>
            </a:r>
          </a:p>
          <a:p>
            <a:pPr marL="0" indent="0" algn="ctr">
              <a:buClr>
                <a:srgbClr val="000000"/>
              </a:buClr>
              <a:buNone/>
            </a:pPr>
            <a:r>
              <a:rPr lang="en-US" dirty="0"/>
              <a:t>Common In Enterprise Where There Are Many Apps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38389" y="2024501"/>
            <a:ext cx="4601623" cy="3883363"/>
            <a:chOff x="635024" y="1518376"/>
            <a:chExt cx="3451217" cy="2912522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654365" y="1518376"/>
              <a:ext cx="3429000" cy="2902931"/>
              <a:chOff x="547215" y="911026"/>
              <a:chExt cx="8010144" cy="678124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7697" y="911026"/>
                <a:ext cx="7985315" cy="20153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215" y="2959007"/>
                <a:ext cx="8010144" cy="473326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635024" y="2374189"/>
              <a:ext cx="3451217" cy="2056709"/>
            </a:xfrm>
            <a:prstGeom prst="rect">
              <a:avLst/>
            </a:prstGeom>
            <a:solidFill>
              <a:schemeClr val="bg1">
                <a:alpha val="71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576" y="2785911"/>
            <a:ext cx="5198757" cy="2583783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Unstructured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527576" y="1320800"/>
            <a:ext cx="5258024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Structured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43" y="3198573"/>
            <a:ext cx="4572000" cy="26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REALLY like!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29" y="1094983"/>
            <a:ext cx="7517009" cy="5637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6" y="-184761"/>
            <a:ext cx="9766129" cy="73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59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Which Platform Is Right?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Unstructured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  <a:latin typeface="+mn-lt"/>
              </a:rPr>
              <a:t>Structured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543" y="3211915"/>
            <a:ext cx="4572000" cy="2686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391" y="2787666"/>
            <a:ext cx="5198757" cy="25837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2417" y="1941723"/>
            <a:ext cx="10678559" cy="4090012"/>
          </a:xfrm>
          <a:prstGeom prst="rect">
            <a:avLst/>
          </a:prstGeom>
          <a:solidFill>
            <a:schemeClr val="bg1">
              <a:alpha val="71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33221" y="2616889"/>
            <a:ext cx="6938513" cy="978507"/>
            <a:chOff x="1974915" y="1962667"/>
            <a:chExt cx="5203885" cy="733880"/>
          </a:xfrm>
        </p:grpSpPr>
        <p:sp>
          <p:nvSpPr>
            <p:cNvPr id="9" name="Left-Right Arrow 8"/>
            <p:cNvSpPr/>
            <p:nvPr/>
          </p:nvSpPr>
          <p:spPr>
            <a:xfrm>
              <a:off x="2915416" y="1962667"/>
              <a:ext cx="3313169" cy="717778"/>
            </a:xfrm>
            <a:prstGeom prst="leftRightArrow">
              <a:avLst>
                <a:gd name="adj1" fmla="val 64286"/>
                <a:gd name="adj2" fmla="val 50000"/>
              </a:avLst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HOW MANY APPS IN THE ENTERPRISE?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95288" y="1974171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MANY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74915" y="1974171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FEW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33221" y="4090004"/>
            <a:ext cx="6938513" cy="978507"/>
            <a:chOff x="1974915" y="3067503"/>
            <a:chExt cx="5203885" cy="733880"/>
          </a:xfrm>
        </p:grpSpPr>
        <p:sp>
          <p:nvSpPr>
            <p:cNvPr id="14" name="Left-Right Arrow 13"/>
            <p:cNvSpPr/>
            <p:nvPr/>
          </p:nvSpPr>
          <p:spPr>
            <a:xfrm>
              <a:off x="2915416" y="3067503"/>
              <a:ext cx="3313169" cy="717778"/>
            </a:xfrm>
            <a:prstGeom prst="leftRightArrow">
              <a:avLst>
                <a:gd name="adj1" fmla="val 64286"/>
                <a:gd name="adj2" fmla="val 50000"/>
              </a:avLst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IS THE PLATFORM A CORE COMPETENCY?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95288" y="3079007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74915" y="3079007"/>
              <a:ext cx="883512" cy="722376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</a:rPr>
                <a:t>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2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ramosa\AppData\Local\Microsoft\Windows\Temporary Internet Files\Content.IE5\5PGSXKE2\Soluzioni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169" y="3412737"/>
            <a:ext cx="4949214" cy="329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makes a CNA different?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Operate at much greater scale on much more data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Use </a:t>
            </a:r>
            <a:r>
              <a:rPr lang="en-US" dirty="0">
                <a:latin typeface="+mj-lt"/>
              </a:rPr>
              <a:t>a more varied backend </a:t>
            </a:r>
            <a:r>
              <a:rPr lang="en-US" dirty="0" smtClean="0">
                <a:latin typeface="+mj-lt"/>
              </a:rPr>
              <a:t>options, ex: NoSQL</a:t>
            </a:r>
          </a:p>
          <a:p>
            <a:r>
              <a:rPr lang="en-US" dirty="0">
                <a:latin typeface="+mj-lt"/>
              </a:rPr>
              <a:t>Open Source components at all Levels</a:t>
            </a:r>
          </a:p>
          <a:p>
            <a:r>
              <a:rPr lang="en-US" dirty="0" smtClean="0">
                <a:latin typeface="+mj-lt"/>
              </a:rPr>
              <a:t>Provide </a:t>
            </a:r>
            <a:r>
              <a:rPr lang="en-US" dirty="0">
                <a:latin typeface="+mj-lt"/>
              </a:rPr>
              <a:t>reliability at software </a:t>
            </a:r>
            <a:r>
              <a:rPr lang="en-US" dirty="0" smtClean="0">
                <a:latin typeface="+mj-lt"/>
              </a:rPr>
              <a:t>level</a:t>
            </a:r>
          </a:p>
          <a:p>
            <a:r>
              <a:rPr lang="en-US" dirty="0" smtClean="0">
                <a:latin typeface="+mj-lt"/>
              </a:rPr>
              <a:t>Like to treat infrastructure as code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131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Which </a:t>
            </a:r>
            <a:r>
              <a:rPr lang="en-US" dirty="0" err="1" smtClean="0">
                <a:latin typeface="+mj-lt"/>
              </a:rPr>
              <a:t>PaaS</a:t>
            </a:r>
            <a:r>
              <a:rPr lang="en-US" dirty="0" smtClean="0">
                <a:latin typeface="+mj-lt"/>
              </a:rPr>
              <a:t> Is Right?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080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UNSTRUCTURED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USERS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400800" y="1320800"/>
            <a:ext cx="5384800" cy="45720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STRUCTURED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USERS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43" y="3500088"/>
            <a:ext cx="974768" cy="792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6557" y="3404841"/>
            <a:ext cx="1834607" cy="96316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99770" y="3202393"/>
            <a:ext cx="2352129" cy="1306724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07189" y="3202393"/>
            <a:ext cx="2352129" cy="1306724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4D4D4D"/>
                </a:solidFill>
              </a:rPr>
              <a:t>TRADITIONAL</a:t>
            </a:r>
          </a:p>
          <a:p>
            <a:pPr algn="ctr"/>
            <a:r>
              <a:rPr lang="en-US" sz="1600" dirty="0">
                <a:solidFill>
                  <a:srgbClr val="4D4D4D"/>
                </a:solidFill>
              </a:rPr>
              <a:t>ENTERPRISES</a:t>
            </a:r>
          </a:p>
        </p:txBody>
      </p:sp>
    </p:spTree>
    <p:extLst>
      <p:ext uri="{BB962C8B-B14F-4D97-AF65-F5344CB8AC3E}">
        <p14:creationId xmlns:p14="http://schemas.microsoft.com/office/powerpoint/2010/main" val="40817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Process for deploying an app: EC2 vs CF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1" y="1355725"/>
            <a:ext cx="6605571" cy="5145649"/>
          </a:xfrm>
        </p:spPr>
        <p:txBody>
          <a:bodyPr>
            <a:no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Deploy VM (the easy part - handled by </a:t>
            </a:r>
            <a:r>
              <a:rPr lang="en-US" sz="2400" dirty="0" err="1">
                <a:latin typeface="+mn-lt"/>
              </a:rPr>
              <a:t>IaaS</a:t>
            </a:r>
            <a:r>
              <a:rPr lang="en-US" sz="2400" dirty="0">
                <a:latin typeface="+mn-lt"/>
              </a:rPr>
              <a:t>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Secure VM (or write some puppet)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runtime (with what? rpm? </a:t>
            </a:r>
            <a:r>
              <a:rPr lang="en-US" sz="2400" dirty="0" err="1">
                <a:latin typeface="+mn-lt"/>
              </a:rPr>
              <a:t>tarball</a:t>
            </a:r>
            <a:r>
              <a:rPr lang="en-US" sz="2400" dirty="0">
                <a:latin typeface="+mn-lt"/>
              </a:rPr>
              <a:t>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dependencies (or write some scripts)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Install application (</a:t>
            </a:r>
            <a:r>
              <a:rPr lang="en-US" sz="2400" dirty="0" err="1">
                <a:latin typeface="+mn-lt"/>
              </a:rPr>
              <a:t>tarball</a:t>
            </a:r>
            <a:r>
              <a:rPr lang="en-US" sz="2400" dirty="0">
                <a:latin typeface="+mn-lt"/>
              </a:rPr>
              <a:t>? RPM? </a:t>
            </a:r>
            <a:r>
              <a:rPr lang="en-US" sz="2400" dirty="0" err="1">
                <a:latin typeface="+mn-lt"/>
              </a:rPr>
              <a:t>git</a:t>
            </a:r>
            <a:r>
              <a:rPr lang="en-US" sz="2400" dirty="0">
                <a:latin typeface="+mn-lt"/>
              </a:rPr>
              <a:t>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Start application (how? job engine?)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Modify load balancer (how?)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Modify firewall (how?)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latin typeface="+mn-lt"/>
              </a:rPr>
              <a:t>Add health checks (to where? http? </a:t>
            </a:r>
            <a:r>
              <a:rPr lang="en-US" sz="2400" dirty="0" err="1">
                <a:latin typeface="+mn-lt"/>
              </a:rPr>
              <a:t>tcp</a:t>
            </a:r>
            <a:r>
              <a:rPr lang="en-US" sz="2400" dirty="0">
                <a:latin typeface="+mn-lt"/>
              </a:rPr>
              <a:t>? 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9424" y="2507288"/>
            <a:ext cx="4147704" cy="30723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Deploying </a:t>
            </a:r>
            <a:r>
              <a:rPr lang="en-US" dirty="0">
                <a:latin typeface="+mn-lt"/>
              </a:rPr>
              <a:t>app on CF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app_name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864094" y="1278340"/>
            <a:ext cx="537665" cy="51462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06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Structured </a:t>
            </a:r>
            <a:r>
              <a:rPr lang="en-US" dirty="0" err="1">
                <a:latin typeface="+mj-lt"/>
              </a:rPr>
              <a:t>PaaS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from </a:t>
            </a:r>
            <a:r>
              <a:rPr lang="en-US" dirty="0" err="1" smtClean="0">
                <a:latin typeface="+mj-lt"/>
              </a:rPr>
              <a:t>DellEMC</a:t>
            </a:r>
            <a:endParaRPr lang="en-US" dirty="0">
              <a:latin typeface="+mj-lt"/>
            </a:endParaRP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794678" y="468232"/>
          <a:ext cx="8525836" cy="5725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3095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11463" y="3240681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Lower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b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68872" y="3276973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Higher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913357">
              <a:defRPr/>
            </a:pPr>
            <a:r>
              <a:rPr lang="en-US" dirty="0" smtClean="0">
                <a:latin typeface="+mj-lt"/>
              </a:rPr>
              <a:t>Where are CNA’s in this diagram?</a:t>
            </a:r>
            <a:endParaRPr lang="en-US" sz="5333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4798" y="1075610"/>
            <a:ext cx="136947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834970" y="1379449"/>
            <a:ext cx="9123823" cy="4455616"/>
            <a:chOff x="1498283" y="1034587"/>
            <a:chExt cx="6527960" cy="3341712"/>
          </a:xfrm>
        </p:grpSpPr>
        <p:sp>
          <p:nvSpPr>
            <p:cNvPr id="25" name="Rectangle 24"/>
            <p:cNvSpPr/>
            <p:nvPr/>
          </p:nvSpPr>
          <p:spPr>
            <a:xfrm>
              <a:off x="1498290" y="1034587"/>
              <a:ext cx="6527953" cy="333921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  <a:gs pos="87000">
                  <a:srgbClr val="FFFFFF"/>
                </a:gs>
              </a:gsLst>
              <a:lin ang="72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6" name="Snip and Round Single Corner Rectangle 25"/>
            <p:cNvSpPr/>
            <p:nvPr/>
          </p:nvSpPr>
          <p:spPr>
            <a:xfrm rot="5400000">
              <a:off x="1084382" y="1448490"/>
              <a:ext cx="3317812" cy="2490009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168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7" name="Snip and Round Single Corner Rectangle 26"/>
            <p:cNvSpPr/>
            <p:nvPr/>
          </p:nvSpPr>
          <p:spPr>
            <a:xfrm flipH="1">
              <a:off x="4524899" y="2697058"/>
              <a:ext cx="3501344" cy="1679241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1000">
                  <a:schemeClr val="bg1">
                    <a:alpha val="0"/>
                  </a:schemeClr>
                </a:gs>
              </a:gsLst>
              <a:lin ang="1764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98" name="Right Triangle 97"/>
          <p:cNvSpPr/>
          <p:nvPr/>
        </p:nvSpPr>
        <p:spPr>
          <a:xfrm>
            <a:off x="1236393" y="1584909"/>
            <a:ext cx="8067679" cy="4253659"/>
          </a:xfrm>
          <a:prstGeom prst="rtTriangle">
            <a:avLst/>
          </a:prstGeom>
          <a:gradFill flip="none" rotWithShape="1">
            <a:gsLst>
              <a:gs pos="0">
                <a:srgbClr val="73C167"/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081232" y="1370656"/>
            <a:ext cx="0" cy="4460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>
            <a:endCxn id="25" idx="3"/>
          </p:cNvCxnSpPr>
          <p:nvPr/>
        </p:nvCxnSpPr>
        <p:spPr bwMode="auto">
          <a:xfrm>
            <a:off x="1264464" y="3596078"/>
            <a:ext cx="9694328" cy="95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586194" y="5787619"/>
            <a:ext cx="99007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71981" y="1395656"/>
            <a:ext cx="8481951" cy="4435801"/>
            <a:chOff x="1853985" y="1046741"/>
            <a:chExt cx="6361463" cy="3326851"/>
          </a:xfrm>
        </p:grpSpPr>
        <p:sp>
          <p:nvSpPr>
            <p:cNvPr id="99" name="Right Triangle 98"/>
            <p:cNvSpPr/>
            <p:nvPr/>
          </p:nvSpPr>
          <p:spPr>
            <a:xfrm flipH="1">
              <a:off x="2113814" y="1183348"/>
              <a:ext cx="6101634" cy="3190244"/>
            </a:xfrm>
            <a:prstGeom prst="rtTriangl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0"/>
                  </a:srgbClr>
                </a:gs>
                <a:gs pos="29000">
                  <a:srgbClr val="FFFFFF">
                    <a:alpha val="0"/>
                  </a:srgbClr>
                </a:gs>
              </a:gsLst>
              <a:lin ang="1806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5384674" y="1399470"/>
              <a:ext cx="877824" cy="87782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Decision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Support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5052258" y="2343424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Email</a:t>
              </a: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4172304" y="2302668"/>
              <a:ext cx="777239" cy="77723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398875" y="1046741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46823" y="1808705"/>
              <a:ext cx="1068960" cy="877824"/>
              <a:chOff x="5310959" y="1820242"/>
              <a:chExt cx="1068960" cy="877824"/>
            </a:xfrm>
          </p:grpSpPr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5402173" y="1820242"/>
                <a:ext cx="877824" cy="877824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310959" y="2059022"/>
                <a:ext cx="1068960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VM </a:t>
                </a:r>
              </a:p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Infrastructure</a:t>
                </a:r>
              </a:p>
              <a:p>
                <a:pPr algn="ctr"/>
                <a:endParaRPr lang="en-US" sz="1200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6324719" y="1322795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Transaction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23598" y="2501863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Home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Directories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3263437" y="2705639"/>
              <a:ext cx="517766" cy="51776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745307" y="3549916"/>
              <a:ext cx="584322" cy="58432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89135" y="2809447"/>
              <a:ext cx="45685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Web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Content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30858" y="3646552"/>
              <a:ext cx="4293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Online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Archive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4620670" y="1918228"/>
              <a:ext cx="411480" cy="41148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App</a:t>
              </a:r>
              <a:b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</a:br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Dev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4728" y="3148351"/>
              <a:ext cx="588275" cy="58812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113272" y="3323451"/>
              <a:ext cx="52136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Content</a:t>
              </a:r>
            </a:p>
            <a:p>
              <a:pPr algn="ctr"/>
              <a:r>
                <a:rPr lang="en-US" sz="1200" dirty="0" err="1">
                  <a:solidFill>
                    <a:srgbClr val="3892D0"/>
                  </a:solidFill>
                  <a:latin typeface="Verdana"/>
                  <a:cs typeface="Verdana"/>
                </a:rPr>
                <a:t>Mgmt</a:t>
              </a:r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885806" y="1755478"/>
              <a:ext cx="521816" cy="52181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Stream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1996081" y="3487247"/>
              <a:ext cx="520917" cy="52092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080126" y="3547733"/>
              <a:ext cx="327013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New 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Cloud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Apps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4889322" y="1080479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VDI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3613177" y="3108464"/>
              <a:ext cx="635385" cy="63538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54156" y="3249325"/>
              <a:ext cx="543418" cy="2463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7098670" y="3373014"/>
              <a:ext cx="870048" cy="8700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33203" y="3617419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D4D4D"/>
                  </a:solidFill>
                  <a:latin typeface="Verdana"/>
                  <a:cs typeface="Verdana"/>
                </a:rPr>
                <a:t>Backup &amp; Recovery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853985" y="1132727"/>
              <a:ext cx="519658" cy="48584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0642" y="1162901"/>
              <a:ext cx="484819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In 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Memory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2352599" y="1321444"/>
              <a:ext cx="466344" cy="46634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85357" y="1356006"/>
              <a:ext cx="229630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Non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HA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9308" y="2833078"/>
              <a:ext cx="644768" cy="576385"/>
              <a:chOff x="2321322" y="2725394"/>
              <a:chExt cx="472678" cy="50822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322" y="2725394"/>
                <a:ext cx="472678" cy="508221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00000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383180" y="2855329"/>
                <a:ext cx="342435" cy="2442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A942"/>
                    </a:solidFill>
                    <a:latin typeface="Verdana"/>
                    <a:cs typeface="Verdana"/>
                  </a:rPr>
                  <a:t>Big Data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-1783191" y="8542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E7E6E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81600" y="99060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Performance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77685" y="576183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Capacity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1168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5631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SLA-</a:t>
            </a:r>
          </a:p>
        </p:txBody>
      </p:sp>
      <p:sp>
        <p:nvSpPr>
          <p:cNvPr id="4" name="Right Arrow 3"/>
          <p:cNvSpPr/>
          <p:nvPr/>
        </p:nvSpPr>
        <p:spPr>
          <a:xfrm rot="17820093">
            <a:off x="2394326" y="2400385"/>
            <a:ext cx="637001" cy="58521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2062575">
            <a:off x="2364170" y="3821859"/>
            <a:ext cx="637001" cy="58521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7891" y="3017238"/>
            <a:ext cx="1921359" cy="861774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4800" b="1" dirty="0">
                <a:ln w="19050">
                  <a:solidFill>
                    <a:srgbClr val="3892D0">
                      <a:tint val="1000"/>
                    </a:srgbClr>
                  </a:solidFill>
                  <a:prstDash val="solid"/>
                </a:ln>
                <a:solidFill>
                  <a:srgbClr val="E36F1E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CNAs</a:t>
            </a:r>
          </a:p>
        </p:txBody>
      </p:sp>
    </p:spTree>
    <p:extLst>
      <p:ext uri="{BB962C8B-B14F-4D97-AF65-F5344CB8AC3E}">
        <p14:creationId xmlns:p14="http://schemas.microsoft.com/office/powerpoint/2010/main" val="174210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3" grpId="0" animBg="1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11463" y="3240681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Lower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b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168872" y="3276973"/>
            <a:ext cx="877163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Higher 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</a:p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487" y="438311"/>
            <a:ext cx="11277600" cy="609600"/>
          </a:xfrm>
          <a:prstGeom prst="rect">
            <a:avLst/>
          </a:prstGeom>
        </p:spPr>
        <p:txBody>
          <a:bodyPr/>
          <a:lstStyle/>
          <a:p>
            <a:pPr defTabSz="913357">
              <a:defRPr/>
            </a:pPr>
            <a:r>
              <a:rPr lang="en-US" dirty="0" smtClean="0">
                <a:latin typeface="+mj-lt"/>
              </a:rPr>
              <a:t>Some Storage Products Still Apply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4798" y="1075610"/>
            <a:ext cx="136947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834970" y="1379449"/>
            <a:ext cx="9123823" cy="4455616"/>
            <a:chOff x="1498283" y="1034587"/>
            <a:chExt cx="6527960" cy="3341712"/>
          </a:xfrm>
        </p:grpSpPr>
        <p:sp>
          <p:nvSpPr>
            <p:cNvPr id="25" name="Rectangle 24"/>
            <p:cNvSpPr/>
            <p:nvPr/>
          </p:nvSpPr>
          <p:spPr>
            <a:xfrm>
              <a:off x="1498290" y="1034587"/>
              <a:ext cx="6527953" cy="3339216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rgbClr val="FFFFFF"/>
                </a:gs>
                <a:gs pos="87000">
                  <a:srgbClr val="FFFFFF"/>
                </a:gs>
              </a:gsLst>
              <a:lin ang="72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6" name="Snip and Round Single Corner Rectangle 25"/>
            <p:cNvSpPr/>
            <p:nvPr/>
          </p:nvSpPr>
          <p:spPr>
            <a:xfrm rot="5400000">
              <a:off x="1084382" y="1448490"/>
              <a:ext cx="3317812" cy="2490009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8000">
                  <a:schemeClr val="bg1">
                    <a:alpha val="0"/>
                  </a:schemeClr>
                </a:gs>
              </a:gsLst>
              <a:lin ang="168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27" name="Snip and Round Single Corner Rectangle 26"/>
            <p:cNvSpPr/>
            <p:nvPr/>
          </p:nvSpPr>
          <p:spPr>
            <a:xfrm flipH="1">
              <a:off x="4524899" y="2697058"/>
              <a:ext cx="3501344" cy="1679241"/>
            </a:xfrm>
            <a:prstGeom prst="snipRound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44000">
                  <a:schemeClr val="bg1"/>
                </a:gs>
                <a:gs pos="71000">
                  <a:schemeClr val="bg1">
                    <a:alpha val="0"/>
                  </a:schemeClr>
                </a:gs>
              </a:gsLst>
              <a:lin ang="1764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98" name="Right Triangle 97"/>
          <p:cNvSpPr/>
          <p:nvPr/>
        </p:nvSpPr>
        <p:spPr>
          <a:xfrm>
            <a:off x="1236393" y="1584909"/>
            <a:ext cx="8067679" cy="4253659"/>
          </a:xfrm>
          <a:prstGeom prst="rtTriangle">
            <a:avLst/>
          </a:prstGeom>
          <a:gradFill flip="none" rotWithShape="1">
            <a:gsLst>
              <a:gs pos="0">
                <a:srgbClr val="73C167"/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9" name="Right Triangle 98"/>
          <p:cNvSpPr/>
          <p:nvPr/>
        </p:nvSpPr>
        <p:spPr>
          <a:xfrm flipH="1">
            <a:off x="2818419" y="1577797"/>
            <a:ext cx="8135512" cy="4253659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FFFF">
                  <a:alpha val="0"/>
                </a:srgbClr>
              </a:gs>
              <a:gs pos="29000">
                <a:srgbClr val="FFFFFF">
                  <a:alpha val="0"/>
                </a:srgbClr>
              </a:gs>
            </a:gsLst>
            <a:lin ang="1806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6081232" y="1370656"/>
            <a:ext cx="0" cy="4460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1" name="Straight Arrow Connector 30"/>
          <p:cNvCxnSpPr>
            <a:endCxn id="25" idx="3"/>
          </p:cNvCxnSpPr>
          <p:nvPr/>
        </p:nvCxnSpPr>
        <p:spPr bwMode="auto">
          <a:xfrm>
            <a:off x="1264464" y="3596078"/>
            <a:ext cx="9694328" cy="95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5586194" y="5787619"/>
            <a:ext cx="99007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49A942"/>
              </a:buClr>
              <a:buFont typeface="Wingdings" pitchFamily="2" charset="2"/>
              <a:buNone/>
            </a:pPr>
            <a:r>
              <a:rPr lang="en-US" sz="1467" dirty="0">
                <a:solidFill>
                  <a:srgbClr val="FFFFFF"/>
                </a:solidFill>
                <a:latin typeface="Verdana"/>
                <a:cs typeface="Verdana"/>
              </a:rPr>
              <a:t>Capacity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471980" y="1395656"/>
            <a:ext cx="8330904" cy="4261761"/>
            <a:chOff x="1853985" y="1046741"/>
            <a:chExt cx="6248178" cy="3196321"/>
          </a:xfrm>
        </p:grpSpPr>
        <p:sp>
          <p:nvSpPr>
            <p:cNvPr id="105" name="Oval 104"/>
            <p:cNvSpPr/>
            <p:nvPr/>
          </p:nvSpPr>
          <p:spPr>
            <a:xfrm>
              <a:off x="5384674" y="1399470"/>
              <a:ext cx="877824" cy="87782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Decision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Support</a:t>
              </a:r>
            </a:p>
          </p:txBody>
        </p:sp>
        <p:sp>
          <p:nvSpPr>
            <p:cNvPr id="107" name="Oval 106"/>
            <p:cNvSpPr/>
            <p:nvPr/>
          </p:nvSpPr>
          <p:spPr>
            <a:xfrm>
              <a:off x="5052258" y="2343424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Email</a:t>
              </a: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4172304" y="2302668"/>
              <a:ext cx="777239" cy="77723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398875" y="1046741"/>
              <a:ext cx="914400" cy="914400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46823" y="1808705"/>
              <a:ext cx="1068960" cy="877824"/>
              <a:chOff x="5310959" y="1820242"/>
              <a:chExt cx="1068960" cy="877824"/>
            </a:xfrm>
          </p:grpSpPr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5402173" y="1820242"/>
                <a:ext cx="877824" cy="877824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310959" y="2059022"/>
                <a:ext cx="1068960" cy="484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VM </a:t>
                </a:r>
              </a:p>
              <a:p>
                <a:pPr algn="ctr"/>
                <a:r>
                  <a:rPr lang="en-US" sz="1200" dirty="0">
                    <a:solidFill>
                      <a:srgbClr val="3892D0"/>
                    </a:solidFill>
                    <a:latin typeface="Verdana"/>
                    <a:cs typeface="Verdana"/>
                  </a:rPr>
                  <a:t>Infrastructure</a:t>
                </a:r>
              </a:p>
              <a:p>
                <a:pPr algn="ctr"/>
                <a:endParaRPr lang="en-US" sz="1200" dirty="0">
                  <a:solidFill>
                    <a:srgbClr val="3892D0"/>
                  </a:solidFill>
                  <a:latin typeface="Verdana"/>
                  <a:cs typeface="Verdana"/>
                </a:endParaRPr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>
              <a:off x="6324719" y="1322795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Transaction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23598" y="2501863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Home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Directories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3263437" y="2705639"/>
              <a:ext cx="517766" cy="517767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745307" y="3549916"/>
              <a:ext cx="584322" cy="584322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89135" y="2809447"/>
              <a:ext cx="456856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Web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Content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830859" y="3646552"/>
              <a:ext cx="4293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Online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Archive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4620670" y="1918228"/>
              <a:ext cx="411480" cy="41148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App</a:t>
              </a:r>
              <a:b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</a:br>
              <a:r>
                <a:rPr lang="en-US" sz="1067" dirty="0">
                  <a:solidFill>
                    <a:srgbClr val="3892D0"/>
                  </a:solidFill>
                  <a:latin typeface="Verdana"/>
                  <a:cs typeface="Verdana"/>
                </a:rPr>
                <a:t>Dev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4728" y="3148351"/>
              <a:ext cx="588275" cy="58812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113272" y="3323451"/>
              <a:ext cx="521364" cy="2769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Content</a:t>
              </a:r>
            </a:p>
            <a:p>
              <a:pPr algn="ctr"/>
              <a:r>
                <a:rPr lang="en-US" sz="1200" dirty="0" err="1">
                  <a:solidFill>
                    <a:srgbClr val="3892D0"/>
                  </a:solidFill>
                  <a:latin typeface="Verdana"/>
                  <a:cs typeface="Verdana"/>
                </a:rPr>
                <a:t>Mgmt</a:t>
              </a:r>
              <a:endParaRPr lang="en-US" sz="1200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885806" y="1755478"/>
              <a:ext cx="521816" cy="521816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933" dirty="0">
                  <a:solidFill>
                    <a:srgbClr val="3892D0"/>
                  </a:solidFill>
                  <a:latin typeface="Verdana"/>
                  <a:cs typeface="Verdana"/>
                </a:rPr>
                <a:t>Stream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1996081" y="3487247"/>
              <a:ext cx="520917" cy="52092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080126" y="3547733"/>
              <a:ext cx="327013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New 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Cloud</a:t>
              </a:r>
            </a:p>
            <a:p>
              <a:pPr algn="ctr"/>
              <a:r>
                <a:rPr lang="en-US" sz="1200" dirty="0">
                  <a:solidFill>
                    <a:srgbClr val="49A942"/>
                  </a:solidFill>
                  <a:latin typeface="Verdana"/>
                  <a:cs typeface="Verdana"/>
                </a:rPr>
                <a:t>Apps</a:t>
              </a:r>
            </a:p>
          </p:txBody>
        </p:sp>
        <p:sp>
          <p:nvSpPr>
            <p:cNvPr id="128" name="Oval 127"/>
            <p:cNvSpPr/>
            <p:nvPr/>
          </p:nvSpPr>
          <p:spPr>
            <a:xfrm>
              <a:off x="4889322" y="1080479"/>
              <a:ext cx="484632" cy="484632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VDI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3613177" y="3108464"/>
              <a:ext cx="635385" cy="635386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54156" y="3249325"/>
              <a:ext cx="543418" cy="24631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Video</a:t>
              </a:r>
            </a:p>
            <a:p>
              <a:pPr algn="ctr"/>
              <a:r>
                <a:rPr lang="en-US" sz="1067" dirty="0">
                  <a:solidFill>
                    <a:srgbClr val="49A942"/>
                  </a:solidFill>
                  <a:latin typeface="Verdana"/>
                  <a:cs typeface="Verdana"/>
                </a:rPr>
                <a:t>Processing</a:t>
              </a:r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7098670" y="3373014"/>
              <a:ext cx="870048" cy="8700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3892D0"/>
                </a:solidFill>
                <a:latin typeface="Verdana"/>
                <a:cs typeface="Verdana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033203" y="3617419"/>
              <a:ext cx="1068960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4D4D4D"/>
                  </a:solidFill>
                  <a:latin typeface="Verdana"/>
                  <a:cs typeface="Verdana"/>
                </a:rPr>
                <a:t>Backup &amp; Recovery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853985" y="1132727"/>
              <a:ext cx="519658" cy="48584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80642" y="1162901"/>
              <a:ext cx="484819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In 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Memory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2352599" y="1321444"/>
              <a:ext cx="466344" cy="466344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endParaRPr lang="en-US" sz="1067" dirty="0">
                <a:solidFill>
                  <a:srgbClr val="000000"/>
                </a:solidFill>
                <a:latin typeface="Verdana"/>
                <a:cs typeface="Verdan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85358" y="1356006"/>
              <a:ext cx="229630" cy="415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Non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HA</a:t>
              </a:r>
            </a:p>
            <a:p>
              <a:pPr algn="ctr"/>
              <a:r>
                <a:rPr lang="en-US" sz="1200" dirty="0">
                  <a:solidFill>
                    <a:srgbClr val="3892D0"/>
                  </a:solidFill>
                  <a:latin typeface="Verdana"/>
                  <a:cs typeface="Verdana"/>
                </a:rPr>
                <a:t>DB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9308" y="2833078"/>
              <a:ext cx="644768" cy="576385"/>
              <a:chOff x="2321322" y="2725394"/>
              <a:chExt cx="472678" cy="508221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322" y="2725394"/>
                <a:ext cx="472678" cy="508221"/>
              </a:xfrm>
              <a:prstGeom prst="ellipse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lIns="0" rIns="0" rtlCol="0" anchor="ctr"/>
              <a:lstStyle/>
              <a:p>
                <a:pPr algn="ctr"/>
                <a:endParaRPr lang="en-US" sz="1067" dirty="0">
                  <a:solidFill>
                    <a:srgbClr val="000000"/>
                  </a:solidFill>
                  <a:latin typeface="Verdana"/>
                  <a:cs typeface="Verdana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383180" y="2855329"/>
                <a:ext cx="342435" cy="2442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A942"/>
                    </a:solidFill>
                    <a:latin typeface="Verdana"/>
                    <a:cs typeface="Verdana"/>
                  </a:rPr>
                  <a:t>Big Data</a:t>
                </a: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-1783191" y="85420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rgbClr val="E7E6E6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81600" y="99060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Performance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77685" y="5761831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Capacity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51168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56315" y="3429000"/>
            <a:ext cx="18327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4D4D4D"/>
                </a:solidFill>
              </a:rPr>
              <a:t>SLA-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984042" y="1690636"/>
            <a:ext cx="2197127" cy="1304541"/>
            <a:chOff x="6100375" y="1256830"/>
            <a:chExt cx="1647845" cy="978406"/>
          </a:xfrm>
        </p:grpSpPr>
        <p:sp>
          <p:nvSpPr>
            <p:cNvPr id="62" name="Rectangle 61"/>
            <p:cNvSpPr/>
            <p:nvPr/>
          </p:nvSpPr>
          <p:spPr>
            <a:xfrm>
              <a:off x="6100375" y="1256830"/>
              <a:ext cx="1647845" cy="978406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dirty="0">
                  <a:solidFill>
                    <a:srgbClr val="FFFFFF"/>
                  </a:solidFill>
                </a:rPr>
                <a:t>VMAX</a:t>
              </a:r>
            </a:p>
          </p:txBody>
        </p:sp>
        <p:pic>
          <p:nvPicPr>
            <p:cNvPr id="57" name="Picture 56" descr="VMAX2_HD_beauty_300dpi_v1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0" r="42728"/>
            <a:stretch/>
          </p:blipFill>
          <p:spPr>
            <a:xfrm>
              <a:off x="6145720" y="1299842"/>
              <a:ext cx="720725" cy="918174"/>
            </a:xfrm>
            <a:prstGeom prst="rect">
              <a:avLst/>
            </a:prstGeom>
          </p:spPr>
        </p:pic>
      </p:grpSp>
      <p:grpSp>
        <p:nvGrpSpPr>
          <p:cNvPr id="64" name="Group 78"/>
          <p:cNvGrpSpPr/>
          <p:nvPr/>
        </p:nvGrpSpPr>
        <p:grpSpPr>
          <a:xfrm>
            <a:off x="5864200" y="2611374"/>
            <a:ext cx="2195044" cy="1303308"/>
            <a:chOff x="4510495" y="1947383"/>
            <a:chExt cx="1646283" cy="977481"/>
          </a:xfrm>
        </p:grpSpPr>
        <p:sp>
          <p:nvSpPr>
            <p:cNvPr id="65" name="Rectangle 64"/>
            <p:cNvSpPr/>
            <p:nvPr/>
          </p:nvSpPr>
          <p:spPr>
            <a:xfrm>
              <a:off x="4510495" y="1947383"/>
              <a:ext cx="1646283" cy="977481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66" name="Picture 65" descr="VNX-glam5_300dpi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6"/>
            <a:stretch/>
          </p:blipFill>
          <p:spPr>
            <a:xfrm>
              <a:off x="4561765" y="2002491"/>
              <a:ext cx="955675" cy="886653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5339744" y="2248325"/>
              <a:ext cx="67710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FFFFFF"/>
                  </a:solidFill>
                </a:rPr>
                <a:t>VNX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3" name="Group 34"/>
          <p:cNvGrpSpPr/>
          <p:nvPr/>
        </p:nvGrpSpPr>
        <p:grpSpPr>
          <a:xfrm>
            <a:off x="4911236" y="1602447"/>
            <a:ext cx="1560576" cy="926592"/>
            <a:chOff x="4345357" y="1011864"/>
            <a:chExt cx="1170432" cy="694944"/>
          </a:xfrm>
        </p:grpSpPr>
        <p:sp>
          <p:nvSpPr>
            <p:cNvPr id="74" name="Rectangle 73"/>
            <p:cNvSpPr/>
            <p:nvPr/>
          </p:nvSpPr>
          <p:spPr>
            <a:xfrm>
              <a:off x="4345357" y="1011864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75" name="Picture 74" descr="130419 close up EMC.jpg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078840"/>
              <a:ext cx="472422" cy="611311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4766964" y="1254970"/>
              <a:ext cx="663884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67" dirty="0" err="1">
                  <a:solidFill>
                    <a:srgbClr val="FFFFFF"/>
                  </a:solidFill>
                </a:rPr>
                <a:t>XtremIO</a:t>
              </a:r>
              <a:endParaRPr lang="en-US" sz="1467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7" name="Group 82"/>
          <p:cNvGrpSpPr/>
          <p:nvPr/>
        </p:nvGrpSpPr>
        <p:grpSpPr>
          <a:xfrm>
            <a:off x="6508693" y="4323236"/>
            <a:ext cx="3639619" cy="1375754"/>
            <a:chOff x="5632848" y="3503133"/>
            <a:chExt cx="2729714" cy="1031816"/>
          </a:xfrm>
        </p:grpSpPr>
        <p:grpSp>
          <p:nvGrpSpPr>
            <p:cNvPr id="88" name="Group 96"/>
            <p:cNvGrpSpPr/>
            <p:nvPr/>
          </p:nvGrpSpPr>
          <p:grpSpPr>
            <a:xfrm>
              <a:off x="5944546" y="3503133"/>
              <a:ext cx="1657727" cy="1031816"/>
              <a:chOff x="7490650" y="758311"/>
              <a:chExt cx="4339876" cy="2701255"/>
            </a:xfrm>
          </p:grpSpPr>
          <p:pic>
            <p:nvPicPr>
              <p:cNvPr id="90" name="Picture 89" descr="DD7200 4-ES30s SO Top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6073" y="758311"/>
                <a:ext cx="1465122" cy="224711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91" name="Picture 90" descr="DD4200 2-ES30s SO Top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8175" y="1764739"/>
                <a:ext cx="1465122" cy="142766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  <p:pic>
            <p:nvPicPr>
              <p:cNvPr id="92" name="Picture 91" descr="DD4500 3-ES30s SO Top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5404" y="1668867"/>
                <a:ext cx="1465122" cy="1790699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3" name="Picture 92" descr="DD2500 ES30 SO Top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0650" y="2716520"/>
                <a:ext cx="1465122" cy="7430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</p:pic>
        </p:grpSp>
        <p:sp>
          <p:nvSpPr>
            <p:cNvPr id="89" name="Rectangle 88"/>
            <p:cNvSpPr/>
            <p:nvPr/>
          </p:nvSpPr>
          <p:spPr>
            <a:xfrm>
              <a:off x="5632848" y="3801035"/>
              <a:ext cx="2729714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effectLst>
                    <a:glow rad="101600">
                      <a:srgbClr val="4D4D4D">
                        <a:alpha val="75000"/>
                      </a:srgbClr>
                    </a:glow>
                  </a:effectLst>
                </a:rPr>
                <a:t>Data Domain,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effectLst>
                    <a:glow rad="101600">
                      <a:srgbClr val="4D4D4D">
                        <a:alpha val="75000"/>
                      </a:srgbClr>
                    </a:glow>
                  </a:effectLst>
                </a:rPr>
                <a:t>Avamar, &amp; NetWorker</a:t>
              </a:r>
              <a:endParaRPr lang="en-US" sz="2400" dirty="0">
                <a:solidFill>
                  <a:srgbClr val="000000"/>
                </a:solidFill>
                <a:effectLst>
                  <a:glow rad="101600">
                    <a:srgbClr val="4D4D4D">
                      <a:alpha val="75000"/>
                    </a:srgbClr>
                  </a:glo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23183" y="1408180"/>
            <a:ext cx="1560576" cy="926592"/>
            <a:chOff x="1145011" y="1141810"/>
            <a:chExt cx="1170432" cy="694944"/>
          </a:xfrm>
        </p:grpSpPr>
        <p:grpSp>
          <p:nvGrpSpPr>
            <p:cNvPr id="77" name="Group 43"/>
            <p:cNvGrpSpPr/>
            <p:nvPr/>
          </p:nvGrpSpPr>
          <p:grpSpPr>
            <a:xfrm>
              <a:off x="1145011" y="1141810"/>
              <a:ext cx="1170432" cy="694944"/>
              <a:chOff x="1989461" y="1157107"/>
              <a:chExt cx="1170432" cy="694944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989461" y="1157107"/>
                <a:ext cx="1170432" cy="694944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9" name="Picture 78" descr="VFStore_FR_shadow_300dpi.jpg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82" t="8487" r="19768" b="17902"/>
              <a:stretch/>
            </p:blipFill>
            <p:spPr>
              <a:xfrm rot="16200000">
                <a:off x="1986094" y="1320266"/>
                <a:ext cx="429054" cy="390570"/>
              </a:xfrm>
              <a:prstGeom prst="rect">
                <a:avLst/>
              </a:prstGeom>
              <a:effectLst/>
            </p:spPr>
          </p:pic>
        </p:grpSp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989" y="1412415"/>
              <a:ext cx="988475" cy="190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oup 34"/>
          <p:cNvGrpSpPr/>
          <p:nvPr/>
        </p:nvGrpSpPr>
        <p:grpSpPr>
          <a:xfrm>
            <a:off x="9964961" y="3255544"/>
            <a:ext cx="973076" cy="641217"/>
            <a:chOff x="4345046" y="1162476"/>
            <a:chExt cx="1170743" cy="694944"/>
          </a:xfrm>
        </p:grpSpPr>
        <p:sp>
          <p:nvSpPr>
            <p:cNvPr id="96" name="Rectangle 95"/>
            <p:cNvSpPr/>
            <p:nvPr/>
          </p:nvSpPr>
          <p:spPr>
            <a:xfrm>
              <a:off x="4345357" y="1162476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97" name="Picture 96" descr="130419 close up EMC.jpg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207936"/>
              <a:ext cx="472422" cy="611311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4345046" y="1259924"/>
              <a:ext cx="962772" cy="3447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67" b="1" dirty="0">
                  <a:solidFill>
                    <a:srgbClr val="FFFFFF"/>
                  </a:solidFill>
                </a:rPr>
                <a:t>VPLEX</a:t>
              </a:r>
              <a:endParaRPr lang="en-US" sz="1467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Group 34"/>
          <p:cNvGrpSpPr/>
          <p:nvPr/>
        </p:nvGrpSpPr>
        <p:grpSpPr>
          <a:xfrm>
            <a:off x="8864767" y="3855685"/>
            <a:ext cx="1085083" cy="645910"/>
            <a:chOff x="4345357" y="1162476"/>
            <a:chExt cx="1170432" cy="694944"/>
          </a:xfrm>
        </p:grpSpPr>
        <p:sp>
          <p:nvSpPr>
            <p:cNvPr id="119" name="Rectangle 118"/>
            <p:cNvSpPr/>
            <p:nvPr/>
          </p:nvSpPr>
          <p:spPr>
            <a:xfrm>
              <a:off x="4345357" y="1162476"/>
              <a:ext cx="1170432" cy="694944"/>
            </a:xfrm>
            <a:prstGeom prst="rect">
              <a:avLst/>
            </a:prstGeom>
            <a:ln/>
            <a:effectLst>
              <a:glow rad="101600">
                <a:schemeClr val="bg1"/>
              </a:glo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122" name="Picture 121" descr="130419 close up EMC.jpg"/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87" r="17074"/>
            <a:stretch/>
          </p:blipFill>
          <p:spPr>
            <a:xfrm>
              <a:off x="4397244" y="1207936"/>
              <a:ext cx="472422" cy="611311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4440913" y="1229737"/>
              <a:ext cx="999760" cy="585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67" b="1" dirty="0">
                  <a:solidFill>
                    <a:srgbClr val="FFFFFF"/>
                  </a:solidFill>
                </a:rPr>
                <a:t>Recover</a:t>
              </a:r>
            </a:p>
            <a:p>
              <a:pPr algn="ctr"/>
              <a:r>
                <a:rPr lang="en-US" sz="1467" b="1" dirty="0">
                  <a:solidFill>
                    <a:srgbClr val="FFFFFF"/>
                  </a:solidFill>
                </a:rPr>
                <a:t>Point</a:t>
              </a:r>
              <a:endParaRPr lang="en-US" sz="1467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832842" y="1424422"/>
            <a:ext cx="6125951" cy="4407033"/>
          </a:xfrm>
          <a:prstGeom prst="rect">
            <a:avLst/>
          </a:prstGeom>
          <a:solidFill>
            <a:schemeClr val="bg1">
              <a:lumMod val="8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68" name="Group 86"/>
          <p:cNvGrpSpPr/>
          <p:nvPr/>
        </p:nvGrpSpPr>
        <p:grpSpPr>
          <a:xfrm>
            <a:off x="3857031" y="3459153"/>
            <a:ext cx="2197127" cy="1304544"/>
            <a:chOff x="3005117" y="2583218"/>
            <a:chExt cx="1647845" cy="978408"/>
          </a:xfrm>
        </p:grpSpPr>
        <p:grpSp>
          <p:nvGrpSpPr>
            <p:cNvPr id="69" name="Group 87"/>
            <p:cNvGrpSpPr>
              <a:grpSpLocks noChangeAspect="1"/>
            </p:cNvGrpSpPr>
            <p:nvPr/>
          </p:nvGrpSpPr>
          <p:grpSpPr>
            <a:xfrm>
              <a:off x="3005117" y="2583218"/>
              <a:ext cx="1647845" cy="978408"/>
              <a:chOff x="2881396" y="2852244"/>
              <a:chExt cx="1357641" cy="81354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881396" y="2852244"/>
                <a:ext cx="1357641" cy="813540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526464" y="3095832"/>
                <a:ext cx="558853" cy="287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Isilon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70" name="Picture 69" descr="Isilon glamshot-ph.jpg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2" r="3856" b="12444"/>
            <a:stretch/>
          </p:blipFill>
          <p:spPr>
            <a:xfrm>
              <a:off x="3060700" y="2637015"/>
              <a:ext cx="676275" cy="893585"/>
            </a:xfrm>
            <a:prstGeom prst="rect">
              <a:avLst/>
            </a:prstGeom>
          </p:spPr>
        </p:pic>
      </p:grpSp>
      <p:grpSp>
        <p:nvGrpSpPr>
          <p:cNvPr id="82" name="Group 55"/>
          <p:cNvGrpSpPr>
            <a:grpSpLocks noChangeAspect="1"/>
          </p:cNvGrpSpPr>
          <p:nvPr/>
        </p:nvGrpSpPr>
        <p:grpSpPr>
          <a:xfrm>
            <a:off x="1903702" y="4451608"/>
            <a:ext cx="2122181" cy="1304544"/>
            <a:chOff x="1569972" y="3469866"/>
            <a:chExt cx="1357641" cy="813540"/>
          </a:xfrm>
        </p:grpSpPr>
        <p:grpSp>
          <p:nvGrpSpPr>
            <p:cNvPr id="83" name="Group 67"/>
            <p:cNvGrpSpPr/>
            <p:nvPr/>
          </p:nvGrpSpPr>
          <p:grpSpPr>
            <a:xfrm>
              <a:off x="1569972" y="3469866"/>
              <a:ext cx="1357641" cy="813540"/>
              <a:chOff x="2881396" y="2852244"/>
              <a:chExt cx="1357641" cy="81354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881396" y="2852244"/>
                <a:ext cx="1357641" cy="813540"/>
              </a:xfrm>
              <a:prstGeom prst="rect">
                <a:avLst/>
              </a:prstGeom>
              <a:ln/>
              <a:effectLst>
                <a:glow rad="101600">
                  <a:schemeClr val="bg1"/>
                </a:glow>
              </a:effectLst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489513" y="3105945"/>
                <a:ext cx="523212" cy="287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ECS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6229" y="3547589"/>
              <a:ext cx="614602" cy="574347"/>
            </a:xfrm>
            <a:prstGeom prst="rect">
              <a:avLst/>
            </a:prstGeom>
          </p:spPr>
        </p:pic>
      </p:grpSp>
      <p:sp>
        <p:nvSpPr>
          <p:cNvPr id="104" name="Rectangle 103"/>
          <p:cNvSpPr/>
          <p:nvPr/>
        </p:nvSpPr>
        <p:spPr>
          <a:xfrm>
            <a:off x="3561293" y="2396495"/>
            <a:ext cx="2197127" cy="1010595"/>
          </a:xfrm>
          <a:prstGeom prst="rect">
            <a:avLst/>
          </a:prstGeom>
          <a:ln/>
          <a:effectLst>
            <a:glow rad="101600">
              <a:schemeClr val="bg1"/>
            </a:glo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20" y="2627743"/>
            <a:ext cx="1742309" cy="5708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338520" y="1797472"/>
            <a:ext cx="1332354" cy="141466"/>
            <a:chOff x="2338520" y="1797472"/>
            <a:chExt cx="1332354" cy="141466"/>
          </a:xfrm>
        </p:grpSpPr>
        <p:sp>
          <p:nvSpPr>
            <p:cNvPr id="7" name="Rectangle 6"/>
            <p:cNvSpPr/>
            <p:nvPr/>
          </p:nvSpPr>
          <p:spPr>
            <a:xfrm rot="18995790">
              <a:off x="2370529" y="1803277"/>
              <a:ext cx="1300345" cy="1356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 rot="2424961">
              <a:off x="2338520" y="1797472"/>
              <a:ext cx="1300345" cy="13566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887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Battle for Unstructured </a:t>
            </a:r>
            <a:r>
              <a:rPr lang="en-US" dirty="0" err="1" smtClean="0">
                <a:latin typeface="+mj-lt"/>
              </a:rPr>
              <a:t>PaaS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Container platforms have mostly </a:t>
            </a:r>
            <a:r>
              <a:rPr lang="en-US" dirty="0">
                <a:latin typeface="+mn-lt"/>
              </a:rPr>
              <a:t>focused on stateless </a:t>
            </a:r>
            <a:r>
              <a:rPr lang="en-US" dirty="0" smtClean="0">
                <a:latin typeface="+mn-lt"/>
              </a:rPr>
              <a:t>apps</a:t>
            </a:r>
          </a:p>
          <a:p>
            <a:pPr lvl="1"/>
            <a:r>
              <a:rPr lang="en-US" dirty="0" smtClean="0">
                <a:latin typeface="+mn-lt"/>
              </a:rPr>
              <a:t>Complex and ever changing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Working hard on making </a:t>
            </a:r>
            <a:r>
              <a:rPr lang="en-US" dirty="0" err="1">
                <a:latin typeface="+mn-lt"/>
              </a:rPr>
              <a:t>stateful</a:t>
            </a:r>
            <a:r>
              <a:rPr lang="en-US" dirty="0">
                <a:latin typeface="+mn-lt"/>
              </a:rPr>
              <a:t> services part of their inventory</a:t>
            </a:r>
          </a:p>
          <a:p>
            <a:r>
              <a:rPr lang="en-US" dirty="0" smtClean="0">
                <a:latin typeface="+mn-lt"/>
              </a:rPr>
              <a:t>The good news is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… those represent a large portion of </a:t>
            </a:r>
            <a:r>
              <a:rPr lang="en-US" dirty="0">
                <a:latin typeface="+mn-lt"/>
              </a:rPr>
              <a:t>the storage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1772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+mj-lt"/>
              </a:rPr>
              <a:t>Some Data Stored </a:t>
            </a:r>
            <a:r>
              <a:rPr lang="en-US" sz="4800" dirty="0">
                <a:latin typeface="+mj-lt"/>
              </a:rPr>
              <a:t>Outside the Platform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91" y="2200997"/>
            <a:ext cx="3485188" cy="348518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42" y="2515974"/>
            <a:ext cx="915063" cy="9150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881" y="2515974"/>
            <a:ext cx="915063" cy="91506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705" y="2515974"/>
            <a:ext cx="915063" cy="9150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291" y="2200997"/>
            <a:ext cx="3485188" cy="34851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515974"/>
            <a:ext cx="915063" cy="9150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681" y="2515974"/>
            <a:ext cx="915063" cy="9150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05" y="2515974"/>
            <a:ext cx="915063" cy="9150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05" y="2200997"/>
            <a:ext cx="3485188" cy="34851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255" y="2515974"/>
            <a:ext cx="915063" cy="9150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94" y="2515974"/>
            <a:ext cx="915063" cy="91506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218" y="2515974"/>
            <a:ext cx="915063" cy="915063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8604745" y="2200997"/>
            <a:ext cx="3485188" cy="3485188"/>
            <a:chOff x="5710353" y="2305587"/>
            <a:chExt cx="2613891" cy="261389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0353" y="2305587"/>
              <a:ext cx="2613891" cy="261389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5291" y="2541820"/>
              <a:ext cx="686297" cy="68629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7287801" y="4230584"/>
              <a:ext cx="525982" cy="51274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3395" y="2541820"/>
              <a:ext cx="686297" cy="68629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7263" y="2541820"/>
              <a:ext cx="686297" cy="686297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6748186" y="4232645"/>
              <a:ext cx="525982" cy="51274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/>
            <a:srcRect l="36152" t="37110" r="36820" b="36542"/>
            <a:stretch/>
          </p:blipFill>
          <p:spPr>
            <a:xfrm>
              <a:off x="6198186" y="4230584"/>
              <a:ext cx="525982" cy="512748"/>
            </a:xfrm>
            <a:prstGeom prst="rect">
              <a:avLst/>
            </a:prstGeom>
          </p:spPr>
        </p:pic>
      </p:grpSp>
      <p:sp>
        <p:nvSpPr>
          <p:cNvPr id="7" name="Arc 6"/>
          <p:cNvSpPr/>
          <p:nvPr/>
        </p:nvSpPr>
        <p:spPr>
          <a:xfrm flipH="1">
            <a:off x="4989209" y="2281113"/>
            <a:ext cx="5318299" cy="828363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7" name="Arc 56"/>
          <p:cNvSpPr/>
          <p:nvPr/>
        </p:nvSpPr>
        <p:spPr>
          <a:xfrm flipH="1">
            <a:off x="3504947" y="1662385"/>
            <a:ext cx="6090739" cy="2115400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 flipH="1">
            <a:off x="4260233" y="1662386"/>
            <a:ext cx="6798881" cy="2128993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2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759884" y="2393455"/>
            <a:ext cx="10623232" cy="4227703"/>
            <a:chOff x="569913" y="2305587"/>
            <a:chExt cx="7967424" cy="3170777"/>
          </a:xfrm>
        </p:grpSpPr>
        <p:grpSp>
          <p:nvGrpSpPr>
            <p:cNvPr id="55" name="Group 54"/>
            <p:cNvGrpSpPr/>
            <p:nvPr/>
          </p:nvGrpSpPr>
          <p:grpSpPr>
            <a:xfrm>
              <a:off x="569913" y="2305587"/>
              <a:ext cx="3041939" cy="3170777"/>
              <a:chOff x="8208010" y="-3805"/>
              <a:chExt cx="5220942" cy="5442069"/>
            </a:xfrm>
          </p:grpSpPr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112" name="Group 111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14" name="Picture 1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16" name="Picture 11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/>
            <p:cNvGrpSpPr/>
            <p:nvPr/>
          </p:nvGrpSpPr>
          <p:grpSpPr>
            <a:xfrm>
              <a:off x="2210763" y="2305587"/>
              <a:ext cx="3041939" cy="3170777"/>
              <a:chOff x="8208010" y="-3805"/>
              <a:chExt cx="5220942" cy="5442069"/>
            </a:xfrm>
          </p:grpSpPr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104" name="Group 103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8" name="Picture 10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/>
            <p:cNvGrpSpPr/>
            <p:nvPr/>
          </p:nvGrpSpPr>
          <p:grpSpPr>
            <a:xfrm>
              <a:off x="3854548" y="2305587"/>
              <a:ext cx="3041939" cy="3170777"/>
              <a:chOff x="8208010" y="-3805"/>
              <a:chExt cx="5220942" cy="5442069"/>
            </a:xfrm>
          </p:grpSpPr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96" name="Group 95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8" name="Picture 9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100" name="Picture 9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Group 57"/>
            <p:cNvGrpSpPr/>
            <p:nvPr/>
          </p:nvGrpSpPr>
          <p:grpSpPr>
            <a:xfrm>
              <a:off x="5495398" y="2305587"/>
              <a:ext cx="3041939" cy="3170777"/>
              <a:chOff x="8208010" y="-3805"/>
              <a:chExt cx="5220942" cy="5442069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6942" y="-3805"/>
                <a:ext cx="4486275" cy="4486275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8010" y="2098164"/>
                <a:ext cx="3340100" cy="334010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8852" y="2098164"/>
                <a:ext cx="3340100" cy="3340100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/>
              <p:nvPr/>
            </p:nvGrpSpPr>
            <p:grpSpPr>
              <a:xfrm>
                <a:off x="9148431" y="401647"/>
                <a:ext cx="3340100" cy="5036617"/>
                <a:chOff x="9148431" y="401647"/>
                <a:chExt cx="3340100" cy="5036617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107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8431" y="2098164"/>
                  <a:ext cx="3340100" cy="3340100"/>
                </a:xfrm>
                <a:prstGeom prst="rect">
                  <a:avLst/>
                </a:prstGeom>
              </p:spPr>
            </p:pic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46992" y="401647"/>
                  <a:ext cx="1177906" cy="1177906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163281" y="401647"/>
                  <a:ext cx="1177906" cy="117790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>
                <a:latin typeface="+mj-lt"/>
              </a:rPr>
              <a:t>All Data </a:t>
            </a:r>
            <a:r>
              <a:rPr lang="en-US" sz="4800" dirty="0">
                <a:latin typeface="+mj-lt"/>
              </a:rPr>
              <a:t>Stored in </a:t>
            </a:r>
            <a:r>
              <a:rPr lang="en-US" sz="4800" dirty="0" smtClean="0">
                <a:latin typeface="+mj-lt"/>
              </a:rPr>
              <a:t>the Platform</a:t>
            </a:r>
            <a:endParaRPr lang="en-US" sz="4800" dirty="0">
              <a:latin typeface="+mj-lt"/>
            </a:endParaRPr>
          </a:p>
        </p:txBody>
      </p:sp>
      <p:sp>
        <p:nvSpPr>
          <p:cNvPr id="117" name="Arc 116"/>
          <p:cNvSpPr/>
          <p:nvPr/>
        </p:nvSpPr>
        <p:spPr>
          <a:xfrm flipH="1">
            <a:off x="3504947" y="1948954"/>
            <a:ext cx="5833947" cy="2021289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8" name="Arc 117"/>
          <p:cNvSpPr/>
          <p:nvPr/>
        </p:nvSpPr>
        <p:spPr>
          <a:xfrm flipH="1">
            <a:off x="2772147" y="1892815"/>
            <a:ext cx="3646147" cy="2021291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19" name="Arc 118"/>
          <p:cNvSpPr/>
          <p:nvPr/>
        </p:nvSpPr>
        <p:spPr>
          <a:xfrm>
            <a:off x="5015685" y="1892814"/>
            <a:ext cx="5056009" cy="1911316"/>
          </a:xfrm>
          <a:prstGeom prst="arc">
            <a:avLst>
              <a:gd name="adj1" fmla="val 10824815"/>
              <a:gd name="adj2" fmla="val 0"/>
            </a:avLst>
          </a:prstGeom>
          <a:ln w="12700" cmpd="sng">
            <a:solidFill>
              <a:schemeClr val="bg2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7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1" y="203201"/>
            <a:ext cx="11521368" cy="920751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Be an Open Source Advocate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892813"/>
            <a:ext cx="10958452" cy="4587875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Cloud Foundry </a:t>
            </a:r>
            <a:r>
              <a:rPr lang="en-US" b="1" dirty="0" smtClean="0">
                <a:latin typeface="+mn-lt"/>
              </a:rPr>
              <a:t>  </a:t>
            </a:r>
            <a:r>
              <a:rPr lang="en-US" dirty="0" smtClean="0">
                <a:latin typeface="+mn-lt"/>
              </a:rPr>
              <a:t>&amp; </a:t>
            </a:r>
            <a:r>
              <a:rPr lang="en-US" dirty="0">
                <a:latin typeface="+mn-lt"/>
              </a:rPr>
              <a:t>EMC Coder Dojo</a:t>
            </a:r>
          </a:p>
          <a:p>
            <a:r>
              <a:rPr lang="en-US" b="1" dirty="0" smtClean="0">
                <a:latin typeface="+mn-lt"/>
              </a:rPr>
              <a:t>Rex-Ray</a:t>
            </a:r>
            <a:r>
              <a:rPr lang="en-US" dirty="0" smtClean="0">
                <a:latin typeface="+mn-lt"/>
              </a:rPr>
              <a:t>: a storage </a:t>
            </a:r>
            <a:r>
              <a:rPr lang="en-US" dirty="0">
                <a:latin typeface="+mn-lt"/>
              </a:rPr>
              <a:t>orchestrator </a:t>
            </a:r>
            <a:r>
              <a:rPr lang="en-US" dirty="0" smtClean="0">
                <a:latin typeface="+mn-lt"/>
              </a:rPr>
              <a:t>that enables </a:t>
            </a:r>
            <a:r>
              <a:rPr lang="en-US" dirty="0">
                <a:latin typeface="+mn-lt"/>
              </a:rPr>
              <a:t>persistent </a:t>
            </a:r>
            <a:r>
              <a:rPr lang="en-US" dirty="0" smtClean="0">
                <a:latin typeface="+mn-lt"/>
              </a:rPr>
              <a:t>storage inside </a:t>
            </a:r>
            <a:r>
              <a:rPr lang="en-US" dirty="0">
                <a:latin typeface="+mn-lt"/>
              </a:rPr>
              <a:t>of containers</a:t>
            </a:r>
          </a:p>
          <a:p>
            <a:r>
              <a:rPr lang="en-US" b="1" dirty="0" err="1">
                <a:latin typeface="+mn-lt"/>
              </a:rPr>
              <a:t>RackHD</a:t>
            </a:r>
            <a:r>
              <a:rPr lang="en-US" dirty="0">
                <a:latin typeface="+mn-lt"/>
              </a:rPr>
              <a:t> provides bare metal orchestration for application </a:t>
            </a:r>
            <a:r>
              <a:rPr lang="en-US" dirty="0" smtClean="0">
                <a:latin typeface="+mn-lt"/>
              </a:rPr>
              <a:t>platforms</a:t>
            </a:r>
          </a:p>
          <a:p>
            <a:r>
              <a:rPr lang="en-US" dirty="0" smtClean="0">
                <a:latin typeface="+mn-lt"/>
              </a:rPr>
              <a:t>Many more at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https://codedellemc.com</a:t>
            </a:r>
            <a:r>
              <a:rPr lang="en-US" dirty="0" smtClean="0">
                <a:solidFill>
                  <a:schemeClr val="accent1"/>
                </a:solidFill>
                <a:latin typeface="+mn-lt"/>
              </a:rPr>
              <a:t>/</a:t>
            </a:r>
          </a:p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37" y="1822353"/>
            <a:ext cx="3904995" cy="77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648" y="2887672"/>
            <a:ext cx="699267" cy="101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@codedellem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216" y="163952"/>
            <a:ext cx="2434687" cy="24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2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Concepts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435317" cy="4587875"/>
          </a:xfrm>
        </p:spPr>
        <p:txBody>
          <a:bodyPr>
            <a:normAutofit fontScale="92500" lnSpcReduction="10000"/>
          </a:bodyPr>
          <a:lstStyle/>
          <a:p>
            <a:r>
              <a:rPr lang="en-AU" dirty="0" smtClean="0">
                <a:latin typeface="+mn-lt"/>
              </a:rPr>
              <a:t>Image: exec that contains what you need to run app</a:t>
            </a:r>
          </a:p>
          <a:p>
            <a:r>
              <a:rPr lang="en-AU" dirty="0" smtClean="0">
                <a:latin typeface="+mn-lt"/>
              </a:rPr>
              <a:t>Container: runtime instance of an image (memory)</a:t>
            </a:r>
          </a:p>
          <a:p>
            <a:r>
              <a:rPr lang="en-AU" dirty="0" smtClean="0">
                <a:latin typeface="+mn-lt"/>
              </a:rPr>
              <a:t>Images </a:t>
            </a:r>
            <a:r>
              <a:rPr lang="en-AU" dirty="0" smtClean="0">
                <a:latin typeface="+mn-lt"/>
                <a:sym typeface="Wingdings" panose="05000000000000000000" pitchFamily="2" charset="2"/>
              </a:rPr>
              <a:t> Repositories  Registry</a:t>
            </a:r>
          </a:p>
          <a:p>
            <a:r>
              <a:rPr lang="en-AU" dirty="0">
                <a:sym typeface="Wingdings" panose="05000000000000000000" pitchFamily="2" charset="2"/>
              </a:rPr>
              <a:t>Docker Compose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Services: group of containers with same purpose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Stacks: group of services that are orchestrated together</a:t>
            </a:r>
          </a:p>
          <a:p>
            <a:r>
              <a:rPr lang="en-AU" dirty="0" smtClean="0">
                <a:latin typeface="+mn-lt"/>
                <a:sym typeface="Wingdings" panose="05000000000000000000" pitchFamily="2" charset="2"/>
              </a:rPr>
              <a:t>Docker Swarm: cluster of machines running Docker</a:t>
            </a:r>
            <a:endParaRPr lang="en-AU" dirty="0" smtClean="0">
              <a:latin typeface="+mn-lt"/>
            </a:endParaRPr>
          </a:p>
          <a:p>
            <a:endParaRPr lang="en-AU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367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makes a CNA different?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6"/>
            <a:ext cx="11214100" cy="1305181"/>
          </a:xfrm>
        </p:spPr>
        <p:txBody>
          <a:bodyPr/>
          <a:lstStyle/>
          <a:p>
            <a:r>
              <a:rPr lang="en-US" dirty="0">
                <a:latin typeface="+mn-lt"/>
              </a:rPr>
              <a:t>Tend to be built on </a:t>
            </a:r>
            <a:r>
              <a:rPr lang="en-US" dirty="0" err="1">
                <a:latin typeface="+mn-lt"/>
              </a:rPr>
              <a:t>Microservices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Communicate through standardized message </a:t>
            </a:r>
            <a:r>
              <a:rPr lang="en-US" dirty="0" smtClean="0">
                <a:latin typeface="+mn-lt"/>
              </a:rPr>
              <a:t>channels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23" y="2681856"/>
            <a:ext cx="3026760" cy="3512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084" y="2753236"/>
            <a:ext cx="2804707" cy="34106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178355" y="4185515"/>
            <a:ext cx="2220148" cy="921927"/>
          </a:xfrm>
          <a:prstGeom prst="rightArrow">
            <a:avLst/>
          </a:prstGeom>
          <a:solidFill>
            <a:schemeClr val="tx2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330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LAB: </a:t>
            </a:r>
            <a:r>
              <a:rPr lang="en-US" dirty="0" err="1" smtClean="0">
                <a:latin typeface="+mj-lt"/>
              </a:rPr>
              <a:t>Docker</a:t>
            </a:r>
            <a:r>
              <a:rPr lang="en-US" dirty="0" smtClean="0">
                <a:latin typeface="+mj-lt"/>
              </a:rPr>
              <a:t> Tutorial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2" y="1355725"/>
            <a:ext cx="11521815" cy="4921507"/>
          </a:xfrm>
        </p:spPr>
        <p:txBody>
          <a:bodyPr>
            <a:normAutofit/>
          </a:bodyPr>
          <a:lstStyle/>
          <a:p>
            <a:r>
              <a:rPr lang="en-AU" sz="3300" dirty="0">
                <a:latin typeface="+mn-lt"/>
              </a:rPr>
              <a:t>Install </a:t>
            </a:r>
            <a:r>
              <a:rPr lang="en-AU" sz="3300" dirty="0" err="1">
                <a:latin typeface="+mn-lt"/>
              </a:rPr>
              <a:t>VirtualBox</a:t>
            </a:r>
            <a:r>
              <a:rPr lang="en-AU" sz="3300" dirty="0">
                <a:latin typeface="+mn-lt"/>
              </a:rPr>
              <a:t> and Docker Toolbox</a:t>
            </a:r>
          </a:p>
          <a:p>
            <a:r>
              <a:rPr lang="en-AU" sz="3300" dirty="0">
                <a:latin typeface="+mn-lt"/>
              </a:rPr>
              <a:t>Open Docker </a:t>
            </a:r>
            <a:r>
              <a:rPr lang="en-AU" sz="3300" dirty="0" err="1">
                <a:latin typeface="+mn-lt"/>
              </a:rPr>
              <a:t>Quickstart</a:t>
            </a:r>
            <a:r>
              <a:rPr lang="en-AU" sz="3300" dirty="0">
                <a:latin typeface="+mn-lt"/>
              </a:rPr>
              <a:t> Terminal</a:t>
            </a:r>
          </a:p>
          <a:p>
            <a:pPr marL="609585" lvl="1" indent="0">
              <a:buNone/>
            </a:pPr>
            <a:r>
              <a:rPr lang="en-AU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$ </a:t>
            </a:r>
            <a:r>
              <a:rPr lang="en-AU" dirty="0" err="1" smtClean="0">
                <a:solidFill>
                  <a:schemeClr val="accent1"/>
                </a:solidFill>
                <a:latin typeface="Consolas" panose="020B0609020204030204" pitchFamily="49" charset="0"/>
              </a:rPr>
              <a:t>docker</a:t>
            </a:r>
            <a:r>
              <a:rPr lang="en-AU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-machine </a:t>
            </a:r>
            <a:r>
              <a:rPr lang="en-AU" dirty="0" err="1">
                <a:solidFill>
                  <a:schemeClr val="accent1"/>
                </a:solidFill>
                <a:latin typeface="Consolas" panose="020B0609020204030204" pitchFamily="49" charset="0"/>
              </a:rPr>
              <a:t>ip</a:t>
            </a:r>
            <a:r>
              <a:rPr lang="en-AU" dirty="0">
                <a:solidFill>
                  <a:schemeClr val="accent1"/>
                </a:solidFill>
                <a:latin typeface="Consolas" panose="020B0609020204030204" pitchFamily="49" charset="0"/>
              </a:rPr>
              <a:t> default</a:t>
            </a:r>
            <a:endParaRPr lang="en-AU" dirty="0" smtClean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AU" sz="3300" dirty="0">
                <a:latin typeface="+mn-lt"/>
              </a:rPr>
              <a:t>Go through this 3-part tutorial </a:t>
            </a:r>
            <a:r>
              <a:rPr lang="en-AU" sz="2800" dirty="0" smtClean="0">
                <a:latin typeface="+mn-lt"/>
              </a:rPr>
              <a:t>(alpine, </a:t>
            </a:r>
            <a:r>
              <a:rPr lang="en-AU" sz="2800" dirty="0" err="1" smtClean="0">
                <a:latin typeface="+mn-lt"/>
              </a:rPr>
              <a:t>w</a:t>
            </a:r>
            <a:r>
              <a:rPr lang="en-AU" sz="2800" dirty="0" err="1" smtClean="0"/>
              <a:t>ebapps</a:t>
            </a:r>
            <a:r>
              <a:rPr lang="en-AU" sz="2800" dirty="0" smtClean="0"/>
              <a:t>, </a:t>
            </a:r>
            <a:r>
              <a:rPr lang="en-AU" sz="2800" dirty="0" err="1"/>
              <a:t>v</a:t>
            </a:r>
            <a:r>
              <a:rPr lang="en-AU" sz="2800" dirty="0" err="1" smtClean="0"/>
              <a:t>otingapp</a:t>
            </a:r>
            <a:r>
              <a:rPr lang="en-AU" sz="2800" dirty="0" smtClean="0"/>
              <a:t>)</a:t>
            </a:r>
            <a:endParaRPr lang="en-AU" dirty="0">
              <a:latin typeface="+mn-lt"/>
            </a:endParaRPr>
          </a:p>
          <a:p>
            <a:pPr marL="0" indent="0">
              <a:buNone/>
            </a:pPr>
            <a:r>
              <a:rPr lang="en-AU" sz="2800" dirty="0" smtClean="0">
                <a:solidFill>
                  <a:schemeClr val="accent1"/>
                </a:solidFill>
                <a:latin typeface="+mn-lt"/>
                <a:hlinkClick r:id="rId2"/>
              </a:rPr>
              <a:t>https</a:t>
            </a:r>
            <a:r>
              <a:rPr lang="en-AU" sz="2800" dirty="0">
                <a:solidFill>
                  <a:schemeClr val="accent1"/>
                </a:solidFill>
                <a:latin typeface="+mn-lt"/>
                <a:hlinkClick r:id="rId2"/>
              </a:rPr>
              <a:t>://</a:t>
            </a:r>
            <a:r>
              <a:rPr lang="en-AU" sz="2800" dirty="0" smtClean="0">
                <a:solidFill>
                  <a:schemeClr val="accent1"/>
                </a:solidFill>
                <a:latin typeface="+mn-lt"/>
                <a:hlinkClick r:id="rId2"/>
              </a:rPr>
              <a:t>github.com/docker/labs/blob/master/beginner/chapters/alpine.md</a:t>
            </a:r>
            <a:endParaRPr lang="en-AU" sz="2800" dirty="0" smtClean="0">
              <a:solidFill>
                <a:schemeClr val="accent1"/>
              </a:solidFill>
              <a:latin typeface="+mn-lt"/>
            </a:endParaRPr>
          </a:p>
          <a:p>
            <a:r>
              <a:rPr lang="en-AU" sz="3300" dirty="0" smtClean="0">
                <a:latin typeface="+mn-lt"/>
              </a:rPr>
              <a:t>A more comprehensive one that includes Docker Swarm</a:t>
            </a:r>
          </a:p>
          <a:p>
            <a:pPr marL="0" indent="0">
              <a:buNone/>
            </a:pPr>
            <a:r>
              <a:rPr lang="en-AU" sz="3300" dirty="0">
                <a:solidFill>
                  <a:schemeClr val="accent1"/>
                </a:solidFill>
                <a:latin typeface="+mn-lt"/>
              </a:rPr>
              <a:t>https://docs.docker.com/get-started</a:t>
            </a:r>
            <a:r>
              <a:rPr lang="en-AU" sz="3300" dirty="0" smtClean="0">
                <a:solidFill>
                  <a:schemeClr val="accent1"/>
                </a:solidFill>
                <a:latin typeface="+mn-lt"/>
              </a:rPr>
              <a:t>/</a:t>
            </a:r>
          </a:p>
          <a:p>
            <a:pPr marL="0" indent="0">
              <a:buNone/>
            </a:pPr>
            <a:endParaRPr lang="en-AU" sz="3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72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Homework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129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5"/>
            <a:ext cx="11214100" cy="47855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 smtClean="0"/>
              <a:t>Exercise 1 – Pied Piper team website</a:t>
            </a:r>
          </a:p>
          <a:p>
            <a:r>
              <a:rPr lang="en-AU" sz="2800" dirty="0" smtClean="0"/>
              <a:t>Go to </a:t>
            </a:r>
            <a:r>
              <a:rPr lang="en-AU" sz="2800" dirty="0" smtClean="0">
                <a:solidFill>
                  <a:schemeClr val="accent1"/>
                </a:solidFill>
              </a:rPr>
              <a:t>https</a:t>
            </a:r>
            <a:r>
              <a:rPr lang="en-AU" sz="2800" dirty="0">
                <a:solidFill>
                  <a:schemeClr val="accent1"/>
                </a:solidFill>
              </a:rPr>
              <a:t>://github.com/cermegno/team-website </a:t>
            </a:r>
            <a:endParaRPr lang="en-AU" sz="2800" dirty="0" smtClean="0">
              <a:solidFill>
                <a:schemeClr val="accent1"/>
              </a:solidFill>
            </a:endParaRPr>
          </a:p>
          <a:p>
            <a:r>
              <a:rPr lang="en-AU" sz="2800" dirty="0" smtClean="0"/>
              <a:t>Create </a:t>
            </a:r>
            <a:r>
              <a:rPr lang="en-AU" sz="2800" dirty="0"/>
              <a:t>a new branch of the </a:t>
            </a:r>
            <a:r>
              <a:rPr lang="en-AU" sz="2800" dirty="0" smtClean="0"/>
              <a:t>repo. Name it after yourself</a:t>
            </a:r>
            <a:endParaRPr lang="en-AU" sz="2800" dirty="0"/>
          </a:p>
          <a:p>
            <a:r>
              <a:rPr lang="en-AU" sz="2800" dirty="0"/>
              <a:t>Main page </a:t>
            </a:r>
            <a:r>
              <a:rPr lang="en-AU" sz="2800" dirty="0" smtClean="0"/>
              <a:t>has </a:t>
            </a:r>
            <a:r>
              <a:rPr lang="en-AU" sz="2800" dirty="0"/>
              <a:t>list of </a:t>
            </a:r>
            <a:r>
              <a:rPr lang="en-AU" sz="2800" dirty="0" smtClean="0"/>
              <a:t>Pied Piper </a:t>
            </a:r>
            <a:r>
              <a:rPr lang="en-AU" sz="2800" dirty="0"/>
              <a:t>members.</a:t>
            </a:r>
          </a:p>
          <a:p>
            <a:r>
              <a:rPr lang="en-AU" sz="2800" dirty="0"/>
              <a:t>Add </a:t>
            </a:r>
            <a:r>
              <a:rPr lang="en-AU" sz="2800" dirty="0" smtClean="0"/>
              <a:t>your name and link to a </a:t>
            </a:r>
            <a:r>
              <a:rPr lang="en-AU" sz="2800" dirty="0"/>
              <a:t>Flask function </a:t>
            </a:r>
            <a:r>
              <a:rPr lang="en-AU" sz="2800" dirty="0" smtClean="0"/>
              <a:t>that creates your </a:t>
            </a:r>
            <a:r>
              <a:rPr lang="en-AU" sz="2800" dirty="0"/>
              <a:t>own </a:t>
            </a:r>
            <a:r>
              <a:rPr lang="en-AU" sz="2800" dirty="0" smtClean="0"/>
              <a:t>page</a:t>
            </a:r>
            <a:endParaRPr lang="en-AU" sz="2800" dirty="0"/>
          </a:p>
          <a:p>
            <a:r>
              <a:rPr lang="en-AU" sz="2800" dirty="0" smtClean="0"/>
              <a:t>Your </a:t>
            </a:r>
            <a:r>
              <a:rPr lang="en-AU" sz="2800" dirty="0"/>
              <a:t>page contains: name, hobbies list and ideal holiday description</a:t>
            </a:r>
          </a:p>
          <a:p>
            <a:r>
              <a:rPr lang="en-AU" sz="2800" dirty="0" smtClean="0"/>
              <a:t>The fields for the personal page come from the text file provided</a:t>
            </a:r>
          </a:p>
          <a:p>
            <a:r>
              <a:rPr lang="en-AU" sz="2800" dirty="0"/>
              <a:t>Pull request so that the owner merge your changes into repo</a:t>
            </a:r>
          </a:p>
          <a:p>
            <a:pPr marL="0" indent="0">
              <a:buNone/>
            </a:pP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1163648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Exercise 1 – Pied Piper team website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6" y="3115318"/>
            <a:ext cx="5781675" cy="1838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80" y="2600325"/>
            <a:ext cx="5372100" cy="334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43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Exercise 2 – Your own personal food blog</a:t>
            </a:r>
          </a:p>
          <a:p>
            <a:r>
              <a:rPr lang="en-AU" sz="3200" dirty="0" smtClean="0"/>
              <a:t>Main page: new post, view blog</a:t>
            </a:r>
          </a:p>
          <a:p>
            <a:r>
              <a:rPr lang="en-AU" sz="3200" dirty="0" smtClean="0"/>
              <a:t>“New post” is a form, ex: date, meal type, calories, meal description. Data stored in </a:t>
            </a:r>
            <a:r>
              <a:rPr lang="en-AU" sz="3200" dirty="0" err="1" smtClean="0"/>
              <a:t>Redis</a:t>
            </a:r>
            <a:endParaRPr lang="en-AU" sz="3200" dirty="0" smtClean="0"/>
          </a:p>
          <a:p>
            <a:r>
              <a:rPr lang="en-AU" sz="3200" dirty="0" smtClean="0"/>
              <a:t>“View Blog” dumps entries by chronological order and total calories to date</a:t>
            </a:r>
            <a:endParaRPr lang="en-AU" sz="3200" dirty="0"/>
          </a:p>
          <a:p>
            <a:r>
              <a:rPr lang="en-AU" sz="3200" dirty="0" smtClean="0"/>
              <a:t>(Bonus Points) Use a different DB, ex: </a:t>
            </a:r>
            <a:r>
              <a:rPr lang="en-AU" sz="3200" dirty="0" err="1"/>
              <a:t>MongoDB</a:t>
            </a:r>
            <a:r>
              <a:rPr lang="en-AU" sz="3200" dirty="0" smtClean="0"/>
              <a:t>, MySQL</a:t>
            </a:r>
          </a:p>
          <a:p>
            <a:pPr marL="0" indent="-76198">
              <a:buNone/>
            </a:pPr>
            <a:r>
              <a:rPr lang="en-US" sz="2600" dirty="0"/>
              <a:t> </a:t>
            </a:r>
            <a:r>
              <a:rPr lang="en-US" sz="2600" dirty="0" smtClean="0"/>
              <a:t>   </a:t>
            </a:r>
            <a:r>
              <a:rPr lang="en-US" sz="2600" dirty="0" smtClean="0">
                <a:solidFill>
                  <a:schemeClr val="accent1"/>
                </a:solidFill>
                <a:hlinkClick r:id="rId2"/>
              </a:rPr>
              <a:t>https</a:t>
            </a:r>
            <a:r>
              <a:rPr lang="en-US" sz="2600" dirty="0">
                <a:solidFill>
                  <a:schemeClr val="accent1"/>
                </a:solidFill>
                <a:hlinkClick r:id="rId2"/>
              </a:rPr>
              <a:t>://realpython.com/blog/python/introduction-to-mongodb-and-python</a:t>
            </a:r>
            <a:r>
              <a:rPr lang="en-US" sz="2600" dirty="0" smtClean="0">
                <a:solidFill>
                  <a:schemeClr val="accent1"/>
                </a:solidFill>
                <a:hlinkClick r:id="rId2"/>
              </a:rPr>
              <a:t>/</a:t>
            </a:r>
            <a:endParaRPr lang="en-US" sz="2600" dirty="0" smtClean="0">
              <a:solidFill>
                <a:schemeClr val="accent1"/>
              </a:solidFill>
            </a:endParaRPr>
          </a:p>
          <a:p>
            <a:pPr marL="0" indent="-76198">
              <a:buNone/>
            </a:pPr>
            <a:endParaRPr lang="en-US" sz="2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7427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(Optional) Exercise 3 – Docker in AWS ECS</a:t>
            </a:r>
          </a:p>
          <a:p>
            <a:r>
              <a:rPr lang="en-AU" sz="2800" dirty="0" smtClean="0"/>
              <a:t>Provision a basic web server </a:t>
            </a:r>
            <a:r>
              <a:rPr lang="en-AU" sz="2800" dirty="0"/>
              <a:t>D</a:t>
            </a:r>
            <a:r>
              <a:rPr lang="en-AU" sz="2800" dirty="0" smtClean="0"/>
              <a:t>ocker container in AWS</a:t>
            </a:r>
          </a:p>
          <a:p>
            <a:r>
              <a:rPr lang="en-AU" sz="2800" dirty="0" smtClean="0"/>
              <a:t>You can follow this tutorial:</a:t>
            </a:r>
          </a:p>
          <a:p>
            <a:r>
              <a:rPr lang="en-US" sz="2400" u="sng" dirty="0">
                <a:hlinkClick r:id="rId2"/>
              </a:rPr>
              <a:t>https://aws.amazon.com/getting-started/tutorials/deploy-docker-containers/</a:t>
            </a:r>
            <a:endParaRPr lang="en-US" sz="24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53115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609" y="167045"/>
            <a:ext cx="2337078" cy="2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623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they achieve it? 12-Factors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8953" y="1355724"/>
            <a:ext cx="11214100" cy="493356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1" dirty="0" smtClean="0"/>
              <a:t>Codebase</a:t>
            </a:r>
            <a:r>
              <a:rPr lang="en-US" sz="4000" dirty="0"/>
              <a:t>: </a:t>
            </a:r>
            <a:r>
              <a:rPr lang="en-US" sz="4000" dirty="0" smtClean="0"/>
              <a:t>Single Codebase with many branches tracked </a:t>
            </a:r>
            <a:r>
              <a:rPr lang="en-US" sz="4000" dirty="0"/>
              <a:t>In </a:t>
            </a:r>
            <a:r>
              <a:rPr lang="en-US" sz="4000" dirty="0" smtClean="0"/>
              <a:t>revision control</a:t>
            </a:r>
            <a:r>
              <a:rPr lang="en-US" sz="4000" dirty="0"/>
              <a:t>, </a:t>
            </a:r>
            <a:r>
              <a:rPr lang="en-US" sz="4000" dirty="0" smtClean="0"/>
              <a:t>many </a:t>
            </a:r>
            <a:r>
              <a:rPr lang="en-US" sz="4000" dirty="0"/>
              <a:t>d</a:t>
            </a:r>
            <a:r>
              <a:rPr lang="en-US" sz="4000" dirty="0" smtClean="0"/>
              <a:t>eploys</a:t>
            </a:r>
            <a:endParaRPr lang="en-US" sz="4000" dirty="0"/>
          </a:p>
          <a:p>
            <a:r>
              <a:rPr lang="en-US" sz="4000" b="1" dirty="0"/>
              <a:t>Dependencies</a:t>
            </a:r>
            <a:r>
              <a:rPr lang="en-US" sz="4000" dirty="0"/>
              <a:t>: Explicitly </a:t>
            </a:r>
            <a:r>
              <a:rPr lang="en-US" sz="4000" dirty="0" smtClean="0"/>
              <a:t>declare and isolate dependencies</a:t>
            </a:r>
            <a:endParaRPr lang="en-US" sz="4000" dirty="0"/>
          </a:p>
          <a:p>
            <a:r>
              <a:rPr lang="en-US" sz="4000" b="1" dirty="0" err="1"/>
              <a:t>Config</a:t>
            </a:r>
            <a:r>
              <a:rPr lang="en-US" sz="4000" dirty="0"/>
              <a:t>: Store </a:t>
            </a:r>
            <a:r>
              <a:rPr lang="en-US" sz="4000" dirty="0" err="1" smtClean="0"/>
              <a:t>config</a:t>
            </a:r>
            <a:r>
              <a:rPr lang="en-US" sz="4000" dirty="0" smtClean="0"/>
              <a:t> in the environment: credentials, resource</a:t>
            </a:r>
            <a:endParaRPr lang="en-US" sz="4000" dirty="0"/>
          </a:p>
          <a:p>
            <a:r>
              <a:rPr lang="en-US" sz="4000" b="1" dirty="0"/>
              <a:t>Backing Services</a:t>
            </a:r>
            <a:r>
              <a:rPr lang="en-US" sz="4000" dirty="0"/>
              <a:t>: </a:t>
            </a:r>
            <a:r>
              <a:rPr lang="en-US" sz="4000" dirty="0" smtClean="0"/>
              <a:t>Treat backing services as attached resources</a:t>
            </a:r>
            <a:endParaRPr lang="en-US" sz="4000" dirty="0"/>
          </a:p>
          <a:p>
            <a:r>
              <a:rPr lang="en-US" sz="4000" b="1" dirty="0"/>
              <a:t>Build, Release, Run</a:t>
            </a:r>
            <a:r>
              <a:rPr lang="en-US" sz="4000" dirty="0"/>
              <a:t>: Strictly </a:t>
            </a:r>
            <a:r>
              <a:rPr lang="en-US" sz="4000" dirty="0" smtClean="0"/>
              <a:t>separate build and run stages. The heavy lifting happens at Build</a:t>
            </a:r>
            <a:endParaRPr lang="en-US" sz="4000" dirty="0"/>
          </a:p>
          <a:p>
            <a:r>
              <a:rPr lang="en-US" sz="4000" b="1" dirty="0"/>
              <a:t>Processes</a:t>
            </a:r>
            <a:r>
              <a:rPr lang="en-US" sz="4000" dirty="0"/>
              <a:t>: Execute </a:t>
            </a:r>
            <a:r>
              <a:rPr lang="en-US" sz="4000" dirty="0" smtClean="0"/>
              <a:t>the app as one or more Stateless </a:t>
            </a:r>
            <a:r>
              <a:rPr lang="en-US" sz="4000" dirty="0"/>
              <a:t>p</a:t>
            </a:r>
            <a:r>
              <a:rPr lang="en-US" sz="4000" dirty="0" smtClean="0"/>
              <a:t>rocesses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42194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lEMC template">
  <a:themeElements>
    <a:clrScheme name="Custom 2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.xml><?xml version="1.0" encoding="utf-8"?>
<a:theme xmlns:a="http://schemas.openxmlformats.org/drawingml/2006/main" name="Revised 2011 EMC Template External 9x16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B4D88B"/>
      </a:accent3>
      <a:accent4>
        <a:srgbClr val="FFC425"/>
      </a:accent4>
      <a:accent5>
        <a:srgbClr val="E36F1E"/>
      </a:accent5>
      <a:accent6>
        <a:srgbClr val="B5121B"/>
      </a:accent6>
      <a:hlink>
        <a:srgbClr val="4D4D4D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vised 2011 EMC Template External 9x16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B4D88B"/>
      </a:accent3>
      <a:accent4>
        <a:srgbClr val="FFC425"/>
      </a:accent4>
      <a:accent5>
        <a:srgbClr val="E36F1E"/>
      </a:accent5>
      <a:accent6>
        <a:srgbClr val="B5121B"/>
      </a:accent6>
      <a:hlink>
        <a:srgbClr val="4D4D4D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014 Tab templates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2014 Tab templates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Dell_EMC_PPT_Template</Template>
  <TotalTime>5010</TotalTime>
  <Words>3438</Words>
  <Application>Microsoft Office PowerPoint</Application>
  <PresentationFormat>Widescreen</PresentationFormat>
  <Paragraphs>728</Paragraphs>
  <Slides>86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106" baseType="lpstr">
      <vt:lpstr>Architects Daughter</vt:lpstr>
      <vt:lpstr>Arial</vt:lpstr>
      <vt:lpstr>Arial Black</vt:lpstr>
      <vt:lpstr>Calibri</vt:lpstr>
      <vt:lpstr>Consolas</vt:lpstr>
      <vt:lpstr>Courier New</vt:lpstr>
      <vt:lpstr>Lucida Grande</vt:lpstr>
      <vt:lpstr>MetaMediumLF-Roman</vt:lpstr>
      <vt:lpstr>MetaNormalLF-Roman</vt:lpstr>
      <vt:lpstr>Museo For Dell 300</vt:lpstr>
      <vt:lpstr>Museo Sans For Dell</vt:lpstr>
      <vt:lpstr>Museo Sans For Dell</vt:lpstr>
      <vt:lpstr>Times New Roman</vt:lpstr>
      <vt:lpstr>Verdana</vt:lpstr>
      <vt:lpstr>Wingdings</vt:lpstr>
      <vt:lpstr>DellEMC template</vt:lpstr>
      <vt:lpstr>Revised 2011 EMC Template External 9x16</vt:lpstr>
      <vt:lpstr>1_Revised 2011 EMC Template External 9x16</vt:lpstr>
      <vt:lpstr>2014 Tab templates</vt:lpstr>
      <vt:lpstr>1_2014 Tab templates</vt:lpstr>
      <vt:lpstr>Agile/CNA Session</vt:lpstr>
      <vt:lpstr>Agenda</vt:lpstr>
      <vt:lpstr>First some Context</vt:lpstr>
      <vt:lpstr>How Successful are Software Projects?</vt:lpstr>
      <vt:lpstr>What is required?</vt:lpstr>
      <vt:lpstr>Cloud Native Apps</vt:lpstr>
      <vt:lpstr>What makes a CNA different?</vt:lpstr>
      <vt:lpstr>What makes a CNA different?</vt:lpstr>
      <vt:lpstr>How do they achieve it? 12-Factors</vt:lpstr>
      <vt:lpstr>How do they achieve it? 12-Factors</vt:lpstr>
      <vt:lpstr>How do they achieve it? 12-Factors</vt:lpstr>
      <vt:lpstr>Github Tutorial</vt:lpstr>
      <vt:lpstr>DevOps</vt:lpstr>
      <vt:lpstr>What about DevOps?</vt:lpstr>
      <vt:lpstr>What is DevOps?</vt:lpstr>
      <vt:lpstr>Advantages of DevOps</vt:lpstr>
      <vt:lpstr>Agile</vt:lpstr>
      <vt:lpstr>Agile</vt:lpstr>
      <vt:lpstr>Traditional SDLC</vt:lpstr>
      <vt:lpstr>Agile Manifesto</vt:lpstr>
      <vt:lpstr>Agile Concepts – Iterative Dev</vt:lpstr>
      <vt:lpstr>PowerPoint Presentation</vt:lpstr>
      <vt:lpstr>Like This</vt:lpstr>
      <vt:lpstr>Not Like This</vt:lpstr>
      <vt:lpstr>Agile Concepts - People</vt:lpstr>
      <vt:lpstr>Agile Concepts – Process I</vt:lpstr>
      <vt:lpstr>Agile Concepts – Process II</vt:lpstr>
      <vt:lpstr>Agile Concepts – Tools</vt:lpstr>
      <vt:lpstr>RECAP</vt:lpstr>
      <vt:lpstr>CNA on PCF Labs</vt:lpstr>
      <vt:lpstr>Pre-requisites - I</vt:lpstr>
      <vt:lpstr>Pre-requisites - II</vt:lpstr>
      <vt:lpstr>Agenda</vt:lpstr>
      <vt:lpstr>Introducing the SE Conference app</vt:lpstr>
      <vt:lpstr>Doing it the Scrum way</vt:lpstr>
      <vt:lpstr>Sprint 1 – Web</vt:lpstr>
      <vt:lpstr>Sprint 1 – Web</vt:lpstr>
      <vt:lpstr>Sprint 1 – Hello Python … and Flask </vt:lpstr>
      <vt:lpstr>Sprint 1 – More advanced Flask</vt:lpstr>
      <vt:lpstr>Sprint 1 – More advanced Flask</vt:lpstr>
      <vt:lpstr>Sprint 1 – Hello … Cloud Foundry</vt:lpstr>
      <vt:lpstr>Sprint 1</vt:lpstr>
      <vt:lpstr>Sprint 1 - is Over</vt:lpstr>
      <vt:lpstr>Sprint 2 – NoSQL</vt:lpstr>
      <vt:lpstr>Sprint 2 – NoSQL</vt:lpstr>
      <vt:lpstr>Sprint 2 – Redis</vt:lpstr>
      <vt:lpstr>Sprint 2 – Cloud Foundry Services</vt:lpstr>
      <vt:lpstr>Sprint 2 – CF Services - RabbitMQ</vt:lpstr>
      <vt:lpstr>Sprint 2 – Redis with Python</vt:lpstr>
      <vt:lpstr>Sprint 2 – Store HTML form data in Redis</vt:lpstr>
      <vt:lpstr>Sprint 2 – Store HTML form data in Redis</vt:lpstr>
      <vt:lpstr>Sprint 2 – Cloud Foundry Services</vt:lpstr>
      <vt:lpstr>Sprint 3 – Object Storage</vt:lpstr>
      <vt:lpstr>Sprint 3 – Working with ECS</vt:lpstr>
      <vt:lpstr>Sprint 3 – Working with ECS</vt:lpstr>
      <vt:lpstr>Sprint 3 – Working with ECS</vt:lpstr>
      <vt:lpstr>Sprint 3 – ECS vs AWS Se</vt:lpstr>
      <vt:lpstr>Sprint 3 – ECS in Python</vt:lpstr>
      <vt:lpstr>Sprint 3 – S3 Permissions</vt:lpstr>
      <vt:lpstr>Sprint 3 – Object metadata</vt:lpstr>
      <vt:lpstr>Sprint 3 – Let’s build a photo album</vt:lpstr>
      <vt:lpstr>Sprint 3 – Fully featured app</vt:lpstr>
      <vt:lpstr>We are in Production !!!</vt:lpstr>
      <vt:lpstr>Platform as a Service</vt:lpstr>
      <vt:lpstr>Where Do We Fit?</vt:lpstr>
      <vt:lpstr>So where do we fit? Technology? P? P?</vt:lpstr>
      <vt:lpstr>Two Types Of Cloud Native Platforms</vt:lpstr>
      <vt:lpstr>What is REALLY like!</vt:lpstr>
      <vt:lpstr>Which Platform Is Right?</vt:lpstr>
      <vt:lpstr>Which PaaS Is Right?</vt:lpstr>
      <vt:lpstr>Process for deploying an app: EC2 vs CF</vt:lpstr>
      <vt:lpstr>Structured PaaS from DellEMC</vt:lpstr>
      <vt:lpstr>Where are CNA’s in this diagram?</vt:lpstr>
      <vt:lpstr>Some Storage Products Still Apply</vt:lpstr>
      <vt:lpstr>The Battle for Unstructured PaaS</vt:lpstr>
      <vt:lpstr>Some Data Stored Outside the Platform</vt:lpstr>
      <vt:lpstr>All Data Stored in the Platform</vt:lpstr>
      <vt:lpstr>Be an Open Source Advocate</vt:lpstr>
      <vt:lpstr>Docker Concepts</vt:lpstr>
      <vt:lpstr>LAB: Docker Tutorial</vt:lpstr>
      <vt:lpstr>Homework</vt:lpstr>
      <vt:lpstr>Homework</vt:lpstr>
      <vt:lpstr>Homework</vt:lpstr>
      <vt:lpstr>Homework</vt:lpstr>
      <vt:lpstr>Homework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Agile/CNA Session</dc:title>
  <dc:creator>Alberto Ramos</dc:creator>
  <cp:lastModifiedBy>Ramos, Alberto</cp:lastModifiedBy>
  <cp:revision>219</cp:revision>
  <dcterms:created xsi:type="dcterms:W3CDTF">2017-02-16T14:21:08Z</dcterms:created>
  <dcterms:modified xsi:type="dcterms:W3CDTF">2017-06-10T22:14:42Z</dcterms:modified>
</cp:coreProperties>
</file>